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1"/>
  </p:notesMasterIdLst>
  <p:sldIdLst>
    <p:sldId id="256" r:id="rId5"/>
    <p:sldId id="261" r:id="rId6"/>
    <p:sldId id="274" r:id="rId7"/>
    <p:sldId id="271" r:id="rId8"/>
    <p:sldId id="267" r:id="rId9"/>
    <p:sldId id="269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Helvetica 1" charset="0"/>
      <p:regular r:id="rId20"/>
    </p:embeddedFont>
    <p:embeddedFont>
      <p:font typeface="Helvetica 2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CB51F-D0BC-7F8C-9469-1DC4346A63D0}" v="9" dt="2023-11-17T15:03:23.329"/>
    <p1510:client id="{6E49C8FD-D572-217A-CF63-2C41BAA36116}" v="136" dt="2023-11-16T13:16:13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E32F-7D83-8341-B585-599ED3AFB95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AA736-CE2C-0C41-A1EC-58A749C1E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A736-CE2C-0C41-A1EC-58A749C1E8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3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Priority 2: Provide more high-quality experiences with employers for students and teachers – with a focus on current areas of need</a:t>
            </a:r>
          </a:p>
          <a:p>
            <a:endParaRPr lang="en-US"/>
          </a:p>
          <a:p>
            <a:r>
              <a:rPr lang="en-US"/>
              <a:t>Priority 1 – GB benchmarks, support, quality assurance, </a:t>
            </a:r>
            <a:r>
              <a:rPr lang="en-US" err="1"/>
              <a:t>esp</a:t>
            </a:r>
            <a:r>
              <a:rPr lang="en-US"/>
              <a:t> GB5 and GB6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Helping WLCH with Priorities 1 and 4 in their strategy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AA736-CE2C-0C41-A1EC-58A749C1E8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://www.inspiringthefuture.org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spiringthefuture.or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" y="0"/>
            <a:ext cx="18828161" cy="311147"/>
          </a:xfrm>
          <a:custGeom>
            <a:avLst/>
            <a:gdLst/>
            <a:ahLst/>
            <a:cxnLst/>
            <a:rect l="l" t="t" r="r" b="b"/>
            <a:pathLst>
              <a:path w="18828161" h="311147">
                <a:moveTo>
                  <a:pt x="0" y="0"/>
                </a:moveTo>
                <a:lnTo>
                  <a:pt x="18828161" y="0"/>
                </a:lnTo>
                <a:lnTo>
                  <a:pt x="18828161" y="311147"/>
                </a:lnTo>
                <a:lnTo>
                  <a:pt x="0" y="31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9976494"/>
            <a:ext cx="18789351" cy="310506"/>
          </a:xfrm>
          <a:custGeom>
            <a:avLst/>
            <a:gdLst/>
            <a:ahLst/>
            <a:cxnLst/>
            <a:rect l="l" t="t" r="r" b="b"/>
            <a:pathLst>
              <a:path w="18789351" h="310506">
                <a:moveTo>
                  <a:pt x="0" y="0"/>
                </a:moveTo>
                <a:lnTo>
                  <a:pt x="18789351" y="0"/>
                </a:lnTo>
                <a:lnTo>
                  <a:pt x="18789351" y="310506"/>
                </a:lnTo>
                <a:lnTo>
                  <a:pt x="0" y="310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79C7CB5E-C8BE-042B-B5ED-4D73F904EFBA}"/>
              </a:ext>
            </a:extLst>
          </p:cNvPr>
          <p:cNvGrpSpPr>
            <a:grpSpLocks noChangeAspect="1"/>
          </p:cNvGrpSpPr>
          <p:nvPr/>
        </p:nvGrpSpPr>
        <p:grpSpPr>
          <a:xfrm>
            <a:off x="10080389" y="152704"/>
            <a:ext cx="9378832" cy="6838743"/>
            <a:chOff x="-12699" y="-2540"/>
            <a:chExt cx="4215129" cy="308356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14C8A9C-9352-F5F7-3967-8BFD49AEF1B8}"/>
                </a:ext>
              </a:extLst>
            </p:cNvPr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l="-4880" r="-488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3" descr="A group of colorful text on a black background&#10;&#10;Description automatically generated">
            <a:extLst>
              <a:ext uri="{FF2B5EF4-FFF2-40B4-BE49-F238E27FC236}">
                <a16:creationId xmlns:a16="http://schemas.microsoft.com/office/drawing/2014/main" id="{8ACEC194-28B5-46BC-98E5-CB011624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1329741"/>
            <a:ext cx="10617198" cy="8335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" y="0"/>
            <a:ext cx="18828161" cy="311147"/>
          </a:xfrm>
          <a:custGeom>
            <a:avLst/>
            <a:gdLst/>
            <a:ahLst/>
            <a:cxnLst/>
            <a:rect l="l" t="t" r="r" b="b"/>
            <a:pathLst>
              <a:path w="18828161" h="311147">
                <a:moveTo>
                  <a:pt x="0" y="0"/>
                </a:moveTo>
                <a:lnTo>
                  <a:pt x="18828161" y="0"/>
                </a:lnTo>
                <a:lnTo>
                  <a:pt x="18828161" y="311147"/>
                </a:lnTo>
                <a:lnTo>
                  <a:pt x="0" y="311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9976494"/>
            <a:ext cx="18789351" cy="310506"/>
          </a:xfrm>
          <a:custGeom>
            <a:avLst/>
            <a:gdLst/>
            <a:ahLst/>
            <a:cxnLst/>
            <a:rect l="l" t="t" r="r" b="b"/>
            <a:pathLst>
              <a:path w="18789351" h="310506">
                <a:moveTo>
                  <a:pt x="0" y="0"/>
                </a:moveTo>
                <a:lnTo>
                  <a:pt x="18789351" y="0"/>
                </a:lnTo>
                <a:lnTo>
                  <a:pt x="18789351" y="310506"/>
                </a:lnTo>
                <a:lnTo>
                  <a:pt x="0" y="310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926506" y="311147"/>
            <a:ext cx="3361494" cy="1726463"/>
          </a:xfrm>
          <a:custGeom>
            <a:avLst/>
            <a:gdLst/>
            <a:ahLst/>
            <a:cxnLst/>
            <a:rect l="l" t="t" r="r" b="b"/>
            <a:pathLst>
              <a:path w="3361494" h="1726463">
                <a:moveTo>
                  <a:pt x="0" y="0"/>
                </a:moveTo>
                <a:lnTo>
                  <a:pt x="3361494" y="0"/>
                </a:lnTo>
                <a:lnTo>
                  <a:pt x="3361494" y="1726463"/>
                </a:lnTo>
                <a:lnTo>
                  <a:pt x="0" y="1726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37032" y="364901"/>
            <a:ext cx="13447078" cy="116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26"/>
              </a:lnSpc>
            </a:pPr>
            <a:r>
              <a:rPr lang="en-US" sz="6733">
                <a:solidFill>
                  <a:srgbClr val="C81242"/>
                </a:solidFill>
                <a:latin typeface="Helvetica 1"/>
              </a:rPr>
              <a:t>What is Inspiring the Future?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128699" y="4506334"/>
            <a:ext cx="10137443" cy="7416004"/>
            <a:chOff x="-12699" y="-2540"/>
            <a:chExt cx="4215129" cy="3083560"/>
          </a:xfrm>
        </p:grpSpPr>
        <p:sp>
          <p:nvSpPr>
            <p:cNvPr id="7" name="Freeform 7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5"/>
              <a:stretch>
                <a:fillRect l="-4880" r="-488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299912" y="1906328"/>
            <a:ext cx="4202905" cy="3908545"/>
            <a:chOff x="17912" y="0"/>
            <a:chExt cx="809173" cy="812800"/>
          </a:xfrm>
        </p:grpSpPr>
        <p:sp>
          <p:nvSpPr>
            <p:cNvPr id="15" name="Freeform 15"/>
            <p:cNvSpPr/>
            <p:nvPr/>
          </p:nvSpPr>
          <p:spPr>
            <a:xfrm>
              <a:off x="17912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BFB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000000"/>
                  </a:solidFill>
                  <a:latin typeface="Helvetica 1"/>
                </a:rPr>
                <a:t>Meet Gatsby Benchmarks 3-7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37356" y="2303699"/>
            <a:ext cx="4684124" cy="4340029"/>
            <a:chOff x="10235" y="33445"/>
            <a:chExt cx="809173" cy="812800"/>
          </a:xfrm>
        </p:grpSpPr>
        <p:sp>
          <p:nvSpPr>
            <p:cNvPr id="18" name="Freeform 18"/>
            <p:cNvSpPr/>
            <p:nvPr/>
          </p:nvSpPr>
          <p:spPr>
            <a:xfrm>
              <a:off x="10235" y="33445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8124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7156" y="51939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FFFFFF"/>
                  </a:solidFill>
                  <a:latin typeface="Helvetica 1"/>
                </a:rPr>
                <a:t>Free self-service network for state school and college staff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F6C2B18-EF82-1192-5900-45547F2F9E2F}"/>
              </a:ext>
            </a:extLst>
          </p:cNvPr>
          <p:cNvSpPr/>
          <p:nvPr/>
        </p:nvSpPr>
        <p:spPr>
          <a:xfrm>
            <a:off x="612015" y="1762075"/>
            <a:ext cx="4361772" cy="4175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EC19A3-07F5-0D8A-0C53-3DD90F29F58A}"/>
              </a:ext>
            </a:extLst>
          </p:cNvPr>
          <p:cNvSpPr txBox="1"/>
          <p:nvPr/>
        </p:nvSpPr>
        <p:spPr>
          <a:xfrm>
            <a:off x="964394" y="2474902"/>
            <a:ext cx="365701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7"/>
              </a:lnSpc>
            </a:pPr>
            <a:r>
              <a:rPr lang="en-US" sz="2800" b="1" spc="185">
                <a:solidFill>
                  <a:srgbClr val="000000"/>
                </a:solidFill>
                <a:latin typeface="Helvetica 1"/>
              </a:rPr>
              <a:t>Plan multiple in-person or virtual ​</a:t>
            </a:r>
          </a:p>
          <a:p>
            <a:pPr algn="ctr">
              <a:lnSpc>
                <a:spcPts val="3926"/>
              </a:lnSpc>
            </a:pPr>
            <a:r>
              <a:rPr lang="en-US" sz="2800" b="1" spc="191">
                <a:solidFill>
                  <a:srgbClr val="000000"/>
                </a:solidFill>
                <a:latin typeface="Helvetica 1"/>
              </a:rPr>
              <a:t>encounters with exciting workplace volunteers</a:t>
            </a:r>
          </a:p>
          <a:p>
            <a:endParaRPr lang="en-GB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3CDB41-EDA0-4641-1AF1-97B3175FFDC8}"/>
              </a:ext>
            </a:extLst>
          </p:cNvPr>
          <p:cNvSpPr/>
          <p:nvPr/>
        </p:nvSpPr>
        <p:spPr>
          <a:xfrm>
            <a:off x="2695584" y="5730040"/>
            <a:ext cx="4485079" cy="4169793"/>
          </a:xfrm>
          <a:prstGeom prst="ellipse">
            <a:avLst/>
          </a:prstGeom>
          <a:solidFill>
            <a:srgbClr val="F997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 1"/>
              </a:rPr>
              <a:t>Access a range of accompanying pre-recorded resources and guides</a:t>
            </a:r>
          </a:p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37CF59-8BBC-390D-01F0-47E61D24888D}"/>
              </a:ext>
            </a:extLst>
          </p:cNvPr>
          <p:cNvSpPr/>
          <p:nvPr/>
        </p:nvSpPr>
        <p:spPr>
          <a:xfrm>
            <a:off x="-281214" y="-281215"/>
            <a:ext cx="18814142" cy="105772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1577B8-7769-439A-975B-07140EB2C073}"/>
              </a:ext>
            </a:extLst>
          </p:cNvPr>
          <p:cNvSpPr/>
          <p:nvPr/>
        </p:nvSpPr>
        <p:spPr>
          <a:xfrm>
            <a:off x="-73843" y="1612892"/>
            <a:ext cx="3036476" cy="2798781"/>
          </a:xfrm>
          <a:prstGeom prst="ellipse">
            <a:avLst/>
          </a:prstGeom>
          <a:solidFill>
            <a:srgbClr val="C91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9A80B-CC22-4E50-A2A6-7E258A80A16E}"/>
              </a:ext>
            </a:extLst>
          </p:cNvPr>
          <p:cNvSpPr txBox="1"/>
          <p:nvPr/>
        </p:nvSpPr>
        <p:spPr>
          <a:xfrm>
            <a:off x="218427" y="2565518"/>
            <a:ext cx="245590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Mock Interviews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28FEA-DF7B-44C3-BA05-D87C84E69CB6}"/>
              </a:ext>
            </a:extLst>
          </p:cNvPr>
          <p:cNvSpPr/>
          <p:nvPr/>
        </p:nvSpPr>
        <p:spPr>
          <a:xfrm>
            <a:off x="-80045" y="4614121"/>
            <a:ext cx="2963905" cy="2962068"/>
          </a:xfrm>
          <a:prstGeom prst="ellipse">
            <a:avLst/>
          </a:prstGeom>
          <a:solidFill>
            <a:srgbClr val="EF7601"/>
          </a:solidFill>
          <a:ln>
            <a:solidFill>
              <a:srgbClr val="EF7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002C18-2F58-4BFB-BC6C-A93E8300044B}"/>
              </a:ext>
            </a:extLst>
          </p:cNvPr>
          <p:cNvSpPr/>
          <p:nvPr/>
        </p:nvSpPr>
        <p:spPr>
          <a:xfrm>
            <a:off x="3547471" y="4183197"/>
            <a:ext cx="2927619" cy="2780638"/>
          </a:xfrm>
          <a:prstGeom prst="ellipse">
            <a:avLst/>
          </a:prstGeom>
          <a:solidFill>
            <a:srgbClr val="EF7601"/>
          </a:solidFill>
          <a:ln>
            <a:solidFill>
              <a:srgbClr val="EF7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F20078-769C-4096-829F-691230F59FEF}"/>
              </a:ext>
            </a:extLst>
          </p:cNvPr>
          <p:cNvSpPr/>
          <p:nvPr/>
        </p:nvSpPr>
        <p:spPr>
          <a:xfrm>
            <a:off x="7224200" y="4276997"/>
            <a:ext cx="3163476" cy="2889495"/>
          </a:xfrm>
          <a:prstGeom prst="ellipse">
            <a:avLst/>
          </a:prstGeom>
          <a:solidFill>
            <a:srgbClr val="738615"/>
          </a:solidFill>
          <a:ln>
            <a:solidFill>
              <a:srgbClr val="738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514BAE-8266-4C05-965C-A30802E82446}"/>
              </a:ext>
            </a:extLst>
          </p:cNvPr>
          <p:cNvSpPr/>
          <p:nvPr/>
        </p:nvSpPr>
        <p:spPr>
          <a:xfrm>
            <a:off x="3545006" y="1234013"/>
            <a:ext cx="2909477" cy="2798781"/>
          </a:xfrm>
          <a:prstGeom prst="ellipse">
            <a:avLst/>
          </a:prstGeom>
          <a:solidFill>
            <a:srgbClr val="B8BF0D"/>
          </a:solidFill>
          <a:ln>
            <a:solidFill>
              <a:srgbClr val="B8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4C948A-3252-4D8F-B8AB-05B758C8E7E2}"/>
              </a:ext>
            </a:extLst>
          </p:cNvPr>
          <p:cNvSpPr/>
          <p:nvPr/>
        </p:nvSpPr>
        <p:spPr>
          <a:xfrm>
            <a:off x="2445478" y="6869733"/>
            <a:ext cx="3000190" cy="2943923"/>
          </a:xfrm>
          <a:prstGeom prst="ellipse">
            <a:avLst/>
          </a:prstGeom>
          <a:solidFill>
            <a:srgbClr val="C91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8DDBFB-04CF-4B13-9BCF-280F513CB8BE}"/>
              </a:ext>
            </a:extLst>
          </p:cNvPr>
          <p:cNvSpPr/>
          <p:nvPr/>
        </p:nvSpPr>
        <p:spPr>
          <a:xfrm>
            <a:off x="5776222" y="6963816"/>
            <a:ext cx="2945761" cy="2853211"/>
          </a:xfrm>
          <a:prstGeom prst="ellipse">
            <a:avLst/>
          </a:prstGeom>
          <a:solidFill>
            <a:srgbClr val="B8BF0D"/>
          </a:solidFill>
          <a:ln>
            <a:solidFill>
              <a:srgbClr val="738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5317F3-A5B7-4C87-9F0F-6075C693E08D}"/>
              </a:ext>
            </a:extLst>
          </p:cNvPr>
          <p:cNvSpPr/>
          <p:nvPr/>
        </p:nvSpPr>
        <p:spPr>
          <a:xfrm>
            <a:off x="7252873" y="1240335"/>
            <a:ext cx="3145333" cy="2780638"/>
          </a:xfrm>
          <a:prstGeom prst="ellipse">
            <a:avLst/>
          </a:prstGeom>
          <a:solidFill>
            <a:srgbClr val="C91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3000" b="1">
              <a:latin typeface="Helvetic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980D00-96F4-4A7D-AE69-B52C1A9F3C36}"/>
              </a:ext>
            </a:extLst>
          </p:cNvPr>
          <p:cNvSpPr txBox="1"/>
          <p:nvPr/>
        </p:nvSpPr>
        <p:spPr>
          <a:xfrm>
            <a:off x="118560" y="5621904"/>
            <a:ext cx="260104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Speed Networking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359BC-B3A6-4135-94D5-83839FB8AC40}"/>
              </a:ext>
            </a:extLst>
          </p:cNvPr>
          <p:cNvSpPr txBox="1"/>
          <p:nvPr/>
        </p:nvSpPr>
        <p:spPr>
          <a:xfrm>
            <a:off x="3807843" y="2273631"/>
            <a:ext cx="245590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Mentoring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7005AF-B83A-493C-9B21-29D6C0DA5B1A}"/>
              </a:ext>
            </a:extLst>
          </p:cNvPr>
          <p:cNvSpPr txBox="1"/>
          <p:nvPr/>
        </p:nvSpPr>
        <p:spPr>
          <a:xfrm>
            <a:off x="2717738" y="7908653"/>
            <a:ext cx="245590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Career Insights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2A660-0968-4186-B5AB-4A0EB78345B6}"/>
              </a:ext>
            </a:extLst>
          </p:cNvPr>
          <p:cNvSpPr txBox="1"/>
          <p:nvPr/>
        </p:nvSpPr>
        <p:spPr>
          <a:xfrm>
            <a:off x="7588229" y="5007546"/>
            <a:ext cx="2455905" cy="1431161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Sector themed</a:t>
            </a:r>
            <a:endParaRPr lang="en-US" sz="280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Career Talks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035D99-B237-48CF-A5F1-11C534586DFC}"/>
              </a:ext>
            </a:extLst>
          </p:cNvPr>
          <p:cNvSpPr txBox="1"/>
          <p:nvPr/>
        </p:nvSpPr>
        <p:spPr>
          <a:xfrm>
            <a:off x="3782077" y="5134518"/>
            <a:ext cx="245590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Work Experience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70734E-FC9F-44F2-BD5F-1DBEDA34ED3E}"/>
              </a:ext>
            </a:extLst>
          </p:cNvPr>
          <p:cNvSpPr txBox="1"/>
          <p:nvPr/>
        </p:nvSpPr>
        <p:spPr>
          <a:xfrm>
            <a:off x="7579444" y="2066038"/>
            <a:ext cx="245590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CV Workshops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301F5-71D4-4843-8F35-53CD1436A72D}"/>
              </a:ext>
            </a:extLst>
          </p:cNvPr>
          <p:cNvSpPr txBox="1"/>
          <p:nvPr/>
        </p:nvSpPr>
        <p:spPr>
          <a:xfrm>
            <a:off x="6030220" y="7922634"/>
            <a:ext cx="245590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Job Shadowing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4428289-E289-4FCF-8B29-4B055A36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118" y="3001052"/>
            <a:ext cx="6757986" cy="511834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98F3788-ECFB-636B-41A6-ADCA12EE931D}"/>
              </a:ext>
            </a:extLst>
          </p:cNvPr>
          <p:cNvSpPr txBox="1"/>
          <p:nvPr/>
        </p:nvSpPr>
        <p:spPr>
          <a:xfrm>
            <a:off x="291890" y="2044"/>
            <a:ext cx="13447078" cy="110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26"/>
              </a:lnSpc>
            </a:pPr>
            <a:r>
              <a:rPr lang="en-US" sz="6700" dirty="0">
                <a:solidFill>
                  <a:srgbClr val="C81242"/>
                </a:solidFill>
                <a:latin typeface="Helvetica 1"/>
              </a:rPr>
              <a:t>Types of careers encounters:</a:t>
            </a:r>
            <a:endParaRPr lang="en-US" sz="6733" dirty="0">
              <a:solidFill>
                <a:srgbClr val="C81242"/>
              </a:solidFill>
              <a:latin typeface="Helvetica 1"/>
            </a:endParaRPr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7D65E2CB-56A4-ED83-168C-51E2E07B3830}"/>
              </a:ext>
            </a:extLst>
          </p:cNvPr>
          <p:cNvSpPr/>
          <p:nvPr/>
        </p:nvSpPr>
        <p:spPr>
          <a:xfrm>
            <a:off x="14690649" y="238575"/>
            <a:ext cx="3361494" cy="1726463"/>
          </a:xfrm>
          <a:custGeom>
            <a:avLst/>
            <a:gdLst/>
            <a:ahLst/>
            <a:cxnLst/>
            <a:rect l="l" t="t" r="r" b="b"/>
            <a:pathLst>
              <a:path w="3361494" h="1726463">
                <a:moveTo>
                  <a:pt x="0" y="0"/>
                </a:moveTo>
                <a:lnTo>
                  <a:pt x="3361494" y="0"/>
                </a:lnTo>
                <a:lnTo>
                  <a:pt x="3361494" y="1726463"/>
                </a:lnTo>
                <a:lnTo>
                  <a:pt x="0" y="1726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">
            <a:extLst>
              <a:ext uri="{FF2B5EF4-FFF2-40B4-BE49-F238E27FC236}">
                <a16:creationId xmlns:a16="http://schemas.microsoft.com/office/drawing/2014/main" id="{6765F700-A058-8132-5FD2-5937196F6F17}"/>
              </a:ext>
            </a:extLst>
          </p:cNvPr>
          <p:cNvSpPr/>
          <p:nvPr/>
        </p:nvSpPr>
        <p:spPr>
          <a:xfrm>
            <a:off x="-325307" y="-308429"/>
            <a:ext cx="18828161" cy="311147"/>
          </a:xfrm>
          <a:custGeom>
            <a:avLst/>
            <a:gdLst/>
            <a:ahLst/>
            <a:cxnLst/>
            <a:rect l="l" t="t" r="r" b="b"/>
            <a:pathLst>
              <a:path w="18828161" h="311147">
                <a:moveTo>
                  <a:pt x="0" y="0"/>
                </a:moveTo>
                <a:lnTo>
                  <a:pt x="18828161" y="0"/>
                </a:lnTo>
                <a:lnTo>
                  <a:pt x="18828161" y="311147"/>
                </a:lnTo>
                <a:lnTo>
                  <a:pt x="0" y="311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342A1F8B-E8DB-808C-ACE3-AEE68A60BF72}"/>
              </a:ext>
            </a:extLst>
          </p:cNvPr>
          <p:cNvSpPr/>
          <p:nvPr/>
        </p:nvSpPr>
        <p:spPr>
          <a:xfrm>
            <a:off x="0" y="9976494"/>
            <a:ext cx="18789351" cy="310506"/>
          </a:xfrm>
          <a:custGeom>
            <a:avLst/>
            <a:gdLst/>
            <a:ahLst/>
            <a:cxnLst/>
            <a:rect l="l" t="t" r="r" b="b"/>
            <a:pathLst>
              <a:path w="18789351" h="310506">
                <a:moveTo>
                  <a:pt x="0" y="0"/>
                </a:moveTo>
                <a:lnTo>
                  <a:pt x="18789351" y="0"/>
                </a:lnTo>
                <a:lnTo>
                  <a:pt x="18789351" y="310506"/>
                </a:lnTo>
                <a:lnTo>
                  <a:pt x="0" y="310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5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" y="0"/>
            <a:ext cx="18828161" cy="311147"/>
          </a:xfrm>
          <a:custGeom>
            <a:avLst/>
            <a:gdLst/>
            <a:ahLst/>
            <a:cxnLst/>
            <a:rect l="l" t="t" r="r" b="b"/>
            <a:pathLst>
              <a:path w="18828161" h="311147">
                <a:moveTo>
                  <a:pt x="0" y="0"/>
                </a:moveTo>
                <a:lnTo>
                  <a:pt x="18828161" y="0"/>
                </a:lnTo>
                <a:lnTo>
                  <a:pt x="18828161" y="311147"/>
                </a:lnTo>
                <a:lnTo>
                  <a:pt x="0" y="31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9976494"/>
            <a:ext cx="18789351" cy="310506"/>
          </a:xfrm>
          <a:custGeom>
            <a:avLst/>
            <a:gdLst/>
            <a:ahLst/>
            <a:cxnLst/>
            <a:rect l="l" t="t" r="r" b="b"/>
            <a:pathLst>
              <a:path w="18789351" h="310506">
                <a:moveTo>
                  <a:pt x="0" y="0"/>
                </a:moveTo>
                <a:lnTo>
                  <a:pt x="18789351" y="0"/>
                </a:lnTo>
                <a:lnTo>
                  <a:pt x="18789351" y="310506"/>
                </a:lnTo>
                <a:lnTo>
                  <a:pt x="0" y="310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926506" y="311147"/>
            <a:ext cx="3361494" cy="1726463"/>
          </a:xfrm>
          <a:custGeom>
            <a:avLst/>
            <a:gdLst/>
            <a:ahLst/>
            <a:cxnLst/>
            <a:rect l="l" t="t" r="r" b="b"/>
            <a:pathLst>
              <a:path w="3361494" h="1726463">
                <a:moveTo>
                  <a:pt x="0" y="0"/>
                </a:moveTo>
                <a:lnTo>
                  <a:pt x="3361494" y="0"/>
                </a:lnTo>
                <a:lnTo>
                  <a:pt x="3361494" y="1726463"/>
                </a:lnTo>
                <a:lnTo>
                  <a:pt x="0" y="1726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028700" y="2301656"/>
            <a:ext cx="15990873" cy="6591069"/>
            <a:chOff x="0" y="-19206"/>
            <a:chExt cx="21321163" cy="8788091"/>
          </a:xfrm>
        </p:grpSpPr>
        <p:sp>
          <p:nvSpPr>
            <p:cNvPr id="6" name="Freeform 6"/>
            <p:cNvSpPr/>
            <p:nvPr/>
          </p:nvSpPr>
          <p:spPr>
            <a:xfrm>
              <a:off x="6906557" y="0"/>
              <a:ext cx="9609737" cy="8768885"/>
            </a:xfrm>
            <a:custGeom>
              <a:avLst/>
              <a:gdLst/>
              <a:ahLst/>
              <a:cxnLst/>
              <a:rect l="l" t="t" r="r" b="b"/>
              <a:pathLst>
                <a:path w="9609737" h="8768885">
                  <a:moveTo>
                    <a:pt x="0" y="0"/>
                  </a:moveTo>
                  <a:lnTo>
                    <a:pt x="9609737" y="0"/>
                  </a:lnTo>
                  <a:lnTo>
                    <a:pt x="9609737" y="8768885"/>
                  </a:lnTo>
                  <a:lnTo>
                    <a:pt x="0" y="8768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9609737" cy="8768885"/>
            </a:xfrm>
            <a:custGeom>
              <a:avLst/>
              <a:gdLst/>
              <a:ahLst/>
              <a:cxnLst/>
              <a:rect l="l" t="t" r="r" b="b"/>
              <a:pathLst>
                <a:path w="9609737" h="8768885">
                  <a:moveTo>
                    <a:pt x="0" y="0"/>
                  </a:moveTo>
                  <a:lnTo>
                    <a:pt x="9609737" y="0"/>
                  </a:lnTo>
                  <a:lnTo>
                    <a:pt x="9609737" y="8768885"/>
                  </a:lnTo>
                  <a:lnTo>
                    <a:pt x="0" y="8768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711426" y="0"/>
              <a:ext cx="9609737" cy="8768885"/>
            </a:xfrm>
            <a:custGeom>
              <a:avLst/>
              <a:gdLst/>
              <a:ahLst/>
              <a:cxnLst/>
              <a:rect l="l" t="t" r="r" b="b"/>
              <a:pathLst>
                <a:path w="9609737" h="8768885">
                  <a:moveTo>
                    <a:pt x="0" y="0"/>
                  </a:moveTo>
                  <a:lnTo>
                    <a:pt x="9609737" y="0"/>
                  </a:lnTo>
                  <a:lnTo>
                    <a:pt x="9609737" y="8768885"/>
                  </a:lnTo>
                  <a:lnTo>
                    <a:pt x="0" y="8768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897616" y="-19206"/>
              <a:ext cx="19532522" cy="7316535"/>
              <a:chOff x="0" y="-133350"/>
              <a:chExt cx="3858276" cy="144524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858276" cy="1311891"/>
              </a:xfrm>
              <a:custGeom>
                <a:avLst/>
                <a:gdLst/>
                <a:ahLst/>
                <a:cxnLst/>
                <a:rect l="l" t="t" r="r" b="b"/>
                <a:pathLst>
                  <a:path w="3858276" h="1311891">
                    <a:moveTo>
                      <a:pt x="26953" y="0"/>
                    </a:moveTo>
                    <a:lnTo>
                      <a:pt x="3831323" y="0"/>
                    </a:lnTo>
                    <a:cubicBezTo>
                      <a:pt x="3846209" y="0"/>
                      <a:pt x="3858276" y="12067"/>
                      <a:pt x="3858276" y="26953"/>
                    </a:cubicBezTo>
                    <a:lnTo>
                      <a:pt x="3858276" y="1284939"/>
                    </a:lnTo>
                    <a:cubicBezTo>
                      <a:pt x="3858276" y="1292087"/>
                      <a:pt x="3855436" y="1298943"/>
                      <a:pt x="3850382" y="1303997"/>
                    </a:cubicBezTo>
                    <a:cubicBezTo>
                      <a:pt x="3845327" y="1309052"/>
                      <a:pt x="3838472" y="1311891"/>
                      <a:pt x="3831323" y="1311891"/>
                    </a:cubicBezTo>
                    <a:lnTo>
                      <a:pt x="26953" y="1311891"/>
                    </a:lnTo>
                    <a:cubicBezTo>
                      <a:pt x="19804" y="1311891"/>
                      <a:pt x="12949" y="1309052"/>
                      <a:pt x="7894" y="1303997"/>
                    </a:cubicBezTo>
                    <a:cubicBezTo>
                      <a:pt x="2840" y="1298943"/>
                      <a:pt x="0" y="1292087"/>
                      <a:pt x="0" y="1284939"/>
                    </a:cubicBezTo>
                    <a:lnTo>
                      <a:pt x="0" y="26953"/>
                    </a:lnTo>
                    <a:cubicBezTo>
                      <a:pt x="0" y="19804"/>
                      <a:pt x="2840" y="12949"/>
                      <a:pt x="7894" y="7894"/>
                    </a:cubicBezTo>
                    <a:cubicBezTo>
                      <a:pt x="12949" y="2840"/>
                      <a:pt x="19804" y="0"/>
                      <a:pt x="26953" y="0"/>
                    </a:cubicBezTo>
                    <a:close/>
                  </a:path>
                </a:pathLst>
              </a:custGeom>
              <a:solidFill>
                <a:srgbClr val="FFB82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33350"/>
                <a:ext cx="3806417" cy="1350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799"/>
                  </a:lnSpc>
                </a:pPr>
                <a:r>
                  <a:rPr lang="en-US" sz="8000">
                    <a:solidFill>
                      <a:srgbClr val="FFFFFF"/>
                    </a:solidFill>
                    <a:latin typeface="Helvetica 2"/>
                  </a:rPr>
                  <a:t>Platform Demonstration</a:t>
                </a:r>
                <a:endParaRPr lang="en-US" sz="8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630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" y="0"/>
            <a:ext cx="18828161" cy="311147"/>
          </a:xfrm>
          <a:custGeom>
            <a:avLst/>
            <a:gdLst/>
            <a:ahLst/>
            <a:cxnLst/>
            <a:rect l="l" t="t" r="r" b="b"/>
            <a:pathLst>
              <a:path w="18828161" h="311147">
                <a:moveTo>
                  <a:pt x="0" y="0"/>
                </a:moveTo>
                <a:lnTo>
                  <a:pt x="18828161" y="0"/>
                </a:lnTo>
                <a:lnTo>
                  <a:pt x="18828161" y="311147"/>
                </a:lnTo>
                <a:lnTo>
                  <a:pt x="0" y="311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9976494"/>
            <a:ext cx="18789351" cy="310506"/>
          </a:xfrm>
          <a:custGeom>
            <a:avLst/>
            <a:gdLst/>
            <a:ahLst/>
            <a:cxnLst/>
            <a:rect l="l" t="t" r="r" b="b"/>
            <a:pathLst>
              <a:path w="18789351" h="310506">
                <a:moveTo>
                  <a:pt x="0" y="0"/>
                </a:moveTo>
                <a:lnTo>
                  <a:pt x="18789351" y="0"/>
                </a:lnTo>
                <a:lnTo>
                  <a:pt x="18789351" y="310506"/>
                </a:lnTo>
                <a:lnTo>
                  <a:pt x="0" y="310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77461" y="2150962"/>
            <a:ext cx="4693281" cy="5887727"/>
            <a:chOff x="0" y="0"/>
            <a:chExt cx="1411321" cy="1782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321" cy="1556344"/>
            </a:xfrm>
            <a:custGeom>
              <a:avLst/>
              <a:gdLst/>
              <a:ahLst/>
              <a:cxnLst/>
              <a:rect l="l" t="t" r="r" b="b"/>
              <a:pathLst>
                <a:path w="1411321" h="1556344">
                  <a:moveTo>
                    <a:pt x="73683" y="0"/>
                  </a:moveTo>
                  <a:lnTo>
                    <a:pt x="1337638" y="0"/>
                  </a:lnTo>
                  <a:cubicBezTo>
                    <a:pt x="1357180" y="0"/>
                    <a:pt x="1375921" y="7763"/>
                    <a:pt x="1389740" y="21581"/>
                  </a:cubicBezTo>
                  <a:cubicBezTo>
                    <a:pt x="1403558" y="35399"/>
                    <a:pt x="1411321" y="54141"/>
                    <a:pt x="1411321" y="73683"/>
                  </a:cubicBezTo>
                  <a:lnTo>
                    <a:pt x="1411321" y="1482661"/>
                  </a:lnTo>
                  <a:cubicBezTo>
                    <a:pt x="1411321" y="1502203"/>
                    <a:pt x="1403558" y="1520945"/>
                    <a:pt x="1389740" y="1534763"/>
                  </a:cubicBezTo>
                  <a:cubicBezTo>
                    <a:pt x="1375921" y="1548581"/>
                    <a:pt x="1357180" y="1556344"/>
                    <a:pt x="1337638" y="1556344"/>
                  </a:cubicBezTo>
                  <a:lnTo>
                    <a:pt x="73683" y="1556344"/>
                  </a:lnTo>
                  <a:cubicBezTo>
                    <a:pt x="54141" y="1556344"/>
                    <a:pt x="35399" y="1548581"/>
                    <a:pt x="21581" y="1534763"/>
                  </a:cubicBezTo>
                  <a:cubicBezTo>
                    <a:pt x="7763" y="1520945"/>
                    <a:pt x="0" y="1502203"/>
                    <a:pt x="0" y="1482661"/>
                  </a:cubicBezTo>
                  <a:lnTo>
                    <a:pt x="0" y="73683"/>
                  </a:lnTo>
                  <a:cubicBezTo>
                    <a:pt x="0" y="54141"/>
                    <a:pt x="7763" y="35399"/>
                    <a:pt x="21581" y="21581"/>
                  </a:cubicBezTo>
                  <a:cubicBezTo>
                    <a:pt x="35399" y="7763"/>
                    <a:pt x="54141" y="0"/>
                    <a:pt x="73683" y="0"/>
                  </a:cubicBezTo>
                  <a:close/>
                </a:path>
              </a:pathLst>
            </a:custGeom>
            <a:solidFill>
              <a:srgbClr val="BFBE2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367" y="268635"/>
              <a:ext cx="1370674" cy="1513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/>
            </a:p>
            <a:p>
              <a:pPr algn="ctr">
                <a:lnSpc>
                  <a:spcPts val="8679"/>
                </a:lnSpc>
              </a:pPr>
              <a:r>
                <a:rPr lang="en-US" sz="3600" dirty="0">
                  <a:solidFill>
                    <a:srgbClr val="FFFFFF"/>
                  </a:solidFill>
                  <a:latin typeface="Helvetica 2"/>
                </a:rPr>
                <a:t>Sign up or login at </a:t>
              </a:r>
              <a:r>
                <a:rPr lang="en-US" sz="3600" dirty="0">
                  <a:solidFill>
                    <a:srgbClr val="FFFFFF"/>
                  </a:solidFill>
                  <a:latin typeface="Helvetica 2"/>
                  <a:hlinkClick r:id="rId4"/>
                </a:rPr>
                <a:t>www.inspiringthefuture.org</a:t>
              </a:r>
            </a:p>
            <a:p>
              <a:pPr algn="ctr">
                <a:lnSpc>
                  <a:spcPts val="8679"/>
                </a:lnSpc>
              </a:pPr>
              <a:endParaRPr lang="en-US" sz="3600" dirty="0">
                <a:solidFill>
                  <a:srgbClr val="FFFFFF"/>
                </a:solidFill>
                <a:latin typeface="Helvetica 2"/>
              </a:endParaRPr>
            </a:p>
            <a:p>
              <a:pPr algn="ctr">
                <a:lnSpc>
                  <a:spcPts val="8679"/>
                </a:lnSpc>
              </a:pPr>
              <a:endParaRPr lang="en-US" sz="3600" dirty="0">
                <a:solidFill>
                  <a:srgbClr val="FFFFFF"/>
                </a:solidFill>
                <a:latin typeface="Helvetica 2"/>
              </a:endParaRPr>
            </a:p>
            <a:p>
              <a:pPr algn="ctr">
                <a:lnSpc>
                  <a:spcPts val="8679"/>
                </a:lnSpc>
              </a:pPr>
              <a:endParaRPr lang="en-US" sz="6199">
                <a:solidFill>
                  <a:srgbClr val="FFFFFF"/>
                </a:solidFill>
                <a:latin typeface="Helvetica 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64695" y="1840460"/>
            <a:ext cx="4966236" cy="5503211"/>
            <a:chOff x="0" y="-95250"/>
            <a:chExt cx="1411321" cy="1651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1321" cy="1556344"/>
            </a:xfrm>
            <a:custGeom>
              <a:avLst/>
              <a:gdLst/>
              <a:ahLst/>
              <a:cxnLst/>
              <a:rect l="l" t="t" r="r" b="b"/>
              <a:pathLst>
                <a:path w="1411321" h="1556344">
                  <a:moveTo>
                    <a:pt x="73683" y="0"/>
                  </a:moveTo>
                  <a:lnTo>
                    <a:pt x="1337638" y="0"/>
                  </a:lnTo>
                  <a:cubicBezTo>
                    <a:pt x="1357180" y="0"/>
                    <a:pt x="1375921" y="7763"/>
                    <a:pt x="1389740" y="21581"/>
                  </a:cubicBezTo>
                  <a:cubicBezTo>
                    <a:pt x="1403558" y="35399"/>
                    <a:pt x="1411321" y="54141"/>
                    <a:pt x="1411321" y="73683"/>
                  </a:cubicBezTo>
                  <a:lnTo>
                    <a:pt x="1411321" y="1482661"/>
                  </a:lnTo>
                  <a:cubicBezTo>
                    <a:pt x="1411321" y="1502203"/>
                    <a:pt x="1403558" y="1520945"/>
                    <a:pt x="1389740" y="1534763"/>
                  </a:cubicBezTo>
                  <a:cubicBezTo>
                    <a:pt x="1375921" y="1548581"/>
                    <a:pt x="1357180" y="1556344"/>
                    <a:pt x="1337638" y="1556344"/>
                  </a:cubicBezTo>
                  <a:lnTo>
                    <a:pt x="73683" y="1556344"/>
                  </a:lnTo>
                  <a:cubicBezTo>
                    <a:pt x="54141" y="1556344"/>
                    <a:pt x="35399" y="1548581"/>
                    <a:pt x="21581" y="1534763"/>
                  </a:cubicBezTo>
                  <a:cubicBezTo>
                    <a:pt x="7763" y="1520945"/>
                    <a:pt x="0" y="1502203"/>
                    <a:pt x="0" y="1482661"/>
                  </a:cubicBezTo>
                  <a:lnTo>
                    <a:pt x="0" y="73683"/>
                  </a:lnTo>
                  <a:cubicBezTo>
                    <a:pt x="0" y="54141"/>
                    <a:pt x="7763" y="35399"/>
                    <a:pt x="21581" y="21581"/>
                  </a:cubicBezTo>
                  <a:cubicBezTo>
                    <a:pt x="35399" y="7763"/>
                    <a:pt x="54141" y="0"/>
                    <a:pt x="73683" y="0"/>
                  </a:cubicBezTo>
                  <a:close/>
                </a:path>
              </a:pathLst>
            </a:custGeom>
            <a:solidFill>
              <a:srgbClr val="FF9B2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370674" cy="1403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endParaRPr/>
            </a:p>
            <a:p>
              <a:pPr algn="ctr">
                <a:lnSpc>
                  <a:spcPts val="8119"/>
                </a:lnSpc>
              </a:pPr>
              <a:r>
                <a:rPr lang="en-US" sz="3600" dirty="0">
                  <a:solidFill>
                    <a:srgbClr val="FFFFFF"/>
                  </a:solidFill>
                  <a:latin typeface="Helvetica 2"/>
                </a:rPr>
                <a:t>Create an activity to connect with volunteers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247201" y="1487635"/>
            <a:ext cx="4556805" cy="5856036"/>
            <a:chOff x="0" y="-201138"/>
            <a:chExt cx="1411321" cy="17574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1321" cy="1556344"/>
            </a:xfrm>
            <a:custGeom>
              <a:avLst/>
              <a:gdLst/>
              <a:ahLst/>
              <a:cxnLst/>
              <a:rect l="l" t="t" r="r" b="b"/>
              <a:pathLst>
                <a:path w="1411321" h="1556344">
                  <a:moveTo>
                    <a:pt x="73683" y="0"/>
                  </a:moveTo>
                  <a:lnTo>
                    <a:pt x="1337638" y="0"/>
                  </a:lnTo>
                  <a:cubicBezTo>
                    <a:pt x="1357180" y="0"/>
                    <a:pt x="1375921" y="7763"/>
                    <a:pt x="1389740" y="21581"/>
                  </a:cubicBezTo>
                  <a:cubicBezTo>
                    <a:pt x="1403558" y="35399"/>
                    <a:pt x="1411321" y="54141"/>
                    <a:pt x="1411321" y="73683"/>
                  </a:cubicBezTo>
                  <a:lnTo>
                    <a:pt x="1411321" y="1482661"/>
                  </a:lnTo>
                  <a:cubicBezTo>
                    <a:pt x="1411321" y="1502203"/>
                    <a:pt x="1403558" y="1520945"/>
                    <a:pt x="1389740" y="1534763"/>
                  </a:cubicBezTo>
                  <a:cubicBezTo>
                    <a:pt x="1375921" y="1548581"/>
                    <a:pt x="1357180" y="1556344"/>
                    <a:pt x="1337638" y="1556344"/>
                  </a:cubicBezTo>
                  <a:lnTo>
                    <a:pt x="73683" y="1556344"/>
                  </a:lnTo>
                  <a:cubicBezTo>
                    <a:pt x="54141" y="1556344"/>
                    <a:pt x="35399" y="1548581"/>
                    <a:pt x="21581" y="1534763"/>
                  </a:cubicBezTo>
                  <a:cubicBezTo>
                    <a:pt x="7763" y="1520945"/>
                    <a:pt x="0" y="1502203"/>
                    <a:pt x="0" y="1482661"/>
                  </a:cubicBezTo>
                  <a:lnTo>
                    <a:pt x="0" y="73683"/>
                  </a:lnTo>
                  <a:cubicBezTo>
                    <a:pt x="0" y="54141"/>
                    <a:pt x="7763" y="35399"/>
                    <a:pt x="21581" y="21581"/>
                  </a:cubicBezTo>
                  <a:cubicBezTo>
                    <a:pt x="35399" y="7763"/>
                    <a:pt x="54141" y="0"/>
                    <a:pt x="73683" y="0"/>
                  </a:cubicBezTo>
                  <a:close/>
                </a:path>
              </a:pathLst>
            </a:custGeom>
            <a:solidFill>
              <a:srgbClr val="00687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01138"/>
              <a:ext cx="1370674" cy="150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endParaRPr dirty="0"/>
            </a:p>
            <a:p>
              <a:pPr algn="ctr">
                <a:lnSpc>
                  <a:spcPts val="8119"/>
                </a:lnSpc>
              </a:pPr>
              <a:r>
                <a:rPr lang="en-US" sz="3600" dirty="0">
                  <a:solidFill>
                    <a:srgbClr val="FFFFFF"/>
                  </a:solidFill>
                  <a:latin typeface="Helvetica 2"/>
                </a:rPr>
                <a:t> Access our 'How to Guides'  to plan and deliver encounters</a:t>
              </a:r>
              <a:endParaRPr lang="en-US" sz="2800" dirty="0">
                <a:solidFill>
                  <a:srgbClr val="FFFFFF"/>
                </a:solidFill>
                <a:latin typeface="Helvetica 2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684181" y="1400841"/>
            <a:ext cx="1027201" cy="887809"/>
          </a:xfrm>
          <a:custGeom>
            <a:avLst/>
            <a:gdLst/>
            <a:ahLst/>
            <a:cxnLst/>
            <a:rect l="l" t="t" r="r" b="b"/>
            <a:pathLst>
              <a:path w="1525641" h="1525641">
                <a:moveTo>
                  <a:pt x="0" y="0"/>
                </a:moveTo>
                <a:lnTo>
                  <a:pt x="1525641" y="0"/>
                </a:lnTo>
                <a:lnTo>
                  <a:pt x="1525641" y="1525641"/>
                </a:lnTo>
                <a:lnTo>
                  <a:pt x="0" y="15256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6493476" y="1478432"/>
            <a:ext cx="822484" cy="777101"/>
          </a:xfrm>
          <a:custGeom>
            <a:avLst/>
            <a:gdLst/>
            <a:ahLst/>
            <a:cxnLst/>
            <a:rect l="l" t="t" r="r" b="b"/>
            <a:pathLst>
              <a:path w="1548716" h="1548716">
                <a:moveTo>
                  <a:pt x="0" y="0"/>
                </a:moveTo>
                <a:lnTo>
                  <a:pt x="1548716" y="0"/>
                </a:lnTo>
                <a:lnTo>
                  <a:pt x="1548716" y="1548716"/>
                </a:lnTo>
                <a:lnTo>
                  <a:pt x="0" y="15487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2174097" y="1370590"/>
            <a:ext cx="822484" cy="870748"/>
          </a:xfrm>
          <a:custGeom>
            <a:avLst/>
            <a:gdLst/>
            <a:ahLst/>
            <a:cxnLst/>
            <a:rect l="l" t="t" r="r" b="b"/>
            <a:pathLst>
              <a:path w="1408648" h="1408648">
                <a:moveTo>
                  <a:pt x="0" y="0"/>
                </a:moveTo>
                <a:lnTo>
                  <a:pt x="1408648" y="0"/>
                </a:lnTo>
                <a:lnTo>
                  <a:pt x="1408648" y="1408649"/>
                </a:lnTo>
                <a:lnTo>
                  <a:pt x="0" y="1408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3496633" y="323660"/>
            <a:ext cx="11280975" cy="114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6"/>
              </a:lnSpc>
            </a:pPr>
            <a:r>
              <a:rPr lang="en-US" sz="6647">
                <a:solidFill>
                  <a:srgbClr val="C81242"/>
                </a:solidFill>
                <a:latin typeface="Helvetica 1"/>
              </a:rPr>
              <a:t>Next Steps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" y="0"/>
            <a:ext cx="18828161" cy="311147"/>
          </a:xfrm>
          <a:custGeom>
            <a:avLst/>
            <a:gdLst/>
            <a:ahLst/>
            <a:cxnLst/>
            <a:rect l="l" t="t" r="r" b="b"/>
            <a:pathLst>
              <a:path w="18828161" h="311147">
                <a:moveTo>
                  <a:pt x="0" y="0"/>
                </a:moveTo>
                <a:lnTo>
                  <a:pt x="18828161" y="0"/>
                </a:lnTo>
                <a:lnTo>
                  <a:pt x="18828161" y="311147"/>
                </a:lnTo>
                <a:lnTo>
                  <a:pt x="0" y="31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9976494"/>
            <a:ext cx="18789351" cy="310506"/>
          </a:xfrm>
          <a:custGeom>
            <a:avLst/>
            <a:gdLst/>
            <a:ahLst/>
            <a:cxnLst/>
            <a:rect l="l" t="t" r="r" b="b"/>
            <a:pathLst>
              <a:path w="18789351" h="310506">
                <a:moveTo>
                  <a:pt x="0" y="0"/>
                </a:moveTo>
                <a:lnTo>
                  <a:pt x="18789351" y="0"/>
                </a:lnTo>
                <a:lnTo>
                  <a:pt x="18789351" y="310506"/>
                </a:lnTo>
                <a:lnTo>
                  <a:pt x="0" y="310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73" t="-30920" r="-40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926506" y="311147"/>
            <a:ext cx="3361494" cy="1726463"/>
          </a:xfrm>
          <a:custGeom>
            <a:avLst/>
            <a:gdLst/>
            <a:ahLst/>
            <a:cxnLst/>
            <a:rect l="l" t="t" r="r" b="b"/>
            <a:pathLst>
              <a:path w="3361494" h="1726463">
                <a:moveTo>
                  <a:pt x="0" y="0"/>
                </a:moveTo>
                <a:lnTo>
                  <a:pt x="3361494" y="0"/>
                </a:lnTo>
                <a:lnTo>
                  <a:pt x="3361494" y="1726463"/>
                </a:lnTo>
                <a:lnTo>
                  <a:pt x="0" y="1726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132674" y="1821847"/>
            <a:ext cx="10340403" cy="7546314"/>
            <a:chOff x="-12699" y="-2540"/>
            <a:chExt cx="4215129" cy="308356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4"/>
              <a:stretch>
                <a:fillRect l="-4880" r="-488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2066" y="2022623"/>
            <a:ext cx="9403165" cy="8417789"/>
            <a:chOff x="70951" y="-124493"/>
            <a:chExt cx="2397392" cy="1388413"/>
          </a:xfrm>
        </p:grpSpPr>
        <p:sp>
          <p:nvSpPr>
            <p:cNvPr id="8" name="Freeform 8"/>
            <p:cNvSpPr/>
            <p:nvPr/>
          </p:nvSpPr>
          <p:spPr>
            <a:xfrm>
              <a:off x="70951" y="-124493"/>
              <a:ext cx="2397392" cy="1231673"/>
            </a:xfrm>
            <a:custGeom>
              <a:avLst/>
              <a:gdLst/>
              <a:ahLst/>
              <a:cxnLst/>
              <a:rect l="l" t="t" r="r" b="b"/>
              <a:pathLst>
                <a:path w="2397392" h="1231673">
                  <a:moveTo>
                    <a:pt x="43376" y="0"/>
                  </a:moveTo>
                  <a:lnTo>
                    <a:pt x="2354016" y="0"/>
                  </a:lnTo>
                  <a:cubicBezTo>
                    <a:pt x="2365520" y="0"/>
                    <a:pt x="2376553" y="4570"/>
                    <a:pt x="2384687" y="12705"/>
                  </a:cubicBezTo>
                  <a:cubicBezTo>
                    <a:pt x="2392822" y="20839"/>
                    <a:pt x="2397392" y="31872"/>
                    <a:pt x="2397392" y="43376"/>
                  </a:cubicBezTo>
                  <a:lnTo>
                    <a:pt x="2397392" y="1188297"/>
                  </a:lnTo>
                  <a:cubicBezTo>
                    <a:pt x="2397392" y="1199801"/>
                    <a:pt x="2392822" y="1210834"/>
                    <a:pt x="2384687" y="1218969"/>
                  </a:cubicBezTo>
                  <a:cubicBezTo>
                    <a:pt x="2376553" y="1227103"/>
                    <a:pt x="2365520" y="1231673"/>
                    <a:pt x="2354016" y="1231673"/>
                  </a:cubicBezTo>
                  <a:lnTo>
                    <a:pt x="43376" y="1231673"/>
                  </a:lnTo>
                  <a:cubicBezTo>
                    <a:pt x="31872" y="1231673"/>
                    <a:pt x="20839" y="1227103"/>
                    <a:pt x="12705" y="1218969"/>
                  </a:cubicBezTo>
                  <a:cubicBezTo>
                    <a:pt x="4570" y="1210834"/>
                    <a:pt x="0" y="1199801"/>
                    <a:pt x="0" y="1188297"/>
                  </a:cubicBezTo>
                  <a:lnTo>
                    <a:pt x="0" y="43376"/>
                  </a:lnTo>
                  <a:cubicBezTo>
                    <a:pt x="0" y="31872"/>
                    <a:pt x="4570" y="20839"/>
                    <a:pt x="12705" y="12705"/>
                  </a:cubicBezTo>
                  <a:cubicBezTo>
                    <a:pt x="20839" y="4570"/>
                    <a:pt x="31872" y="0"/>
                    <a:pt x="43376" y="0"/>
                  </a:cubicBezTo>
                  <a:close/>
                </a:path>
              </a:pathLst>
            </a:custGeom>
            <a:solidFill>
              <a:srgbClr val="00687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0238" y="-72977"/>
              <a:ext cx="2089207" cy="1336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03"/>
                </a:lnSpc>
              </a:pPr>
              <a:r>
                <a:rPr lang="en-US" sz="4000" dirty="0">
                  <a:solidFill>
                    <a:srgbClr val="FFFFFF"/>
                  </a:solidFill>
                  <a:latin typeface="Helvetica 1"/>
                </a:rPr>
                <a:t>Contact us:</a:t>
              </a:r>
            </a:p>
            <a:p>
              <a:pPr algn="ctr">
                <a:lnSpc>
                  <a:spcPts val="5003"/>
                </a:lnSpc>
              </a:pPr>
              <a:endParaRPr lang="en-US" sz="4000">
                <a:solidFill>
                  <a:srgbClr val="FFFFFF"/>
                </a:solidFill>
                <a:latin typeface="Helvetica 1"/>
              </a:endParaRPr>
            </a:p>
            <a:p>
              <a:pPr algn="ctr">
                <a:lnSpc>
                  <a:spcPts val="5003"/>
                </a:lnSpc>
              </a:pPr>
              <a:r>
                <a:rPr lang="en-US" sz="4000" dirty="0">
                  <a:solidFill>
                    <a:srgbClr val="FFFFFF"/>
                  </a:solidFill>
                  <a:latin typeface="Helvetica 1"/>
                </a:rPr>
                <a:t>Email: </a:t>
              </a:r>
            </a:p>
            <a:p>
              <a:pPr algn="ctr">
                <a:lnSpc>
                  <a:spcPts val="5003"/>
                </a:lnSpc>
              </a:pPr>
              <a:r>
                <a:rPr lang="en-US" sz="3600" dirty="0">
                  <a:solidFill>
                    <a:schemeClr val="bg1"/>
                  </a:solidFill>
                  <a:latin typeface="Helvetica 1"/>
                </a:rPr>
                <a:t>enquiries@inspiringthefuture.org</a:t>
              </a:r>
            </a:p>
            <a:p>
              <a:pPr algn="ctr">
                <a:lnSpc>
                  <a:spcPts val="5003"/>
                </a:lnSpc>
              </a:pPr>
              <a:endParaRPr lang="en-US" sz="2400" dirty="0">
                <a:solidFill>
                  <a:schemeClr val="bg1"/>
                </a:solidFill>
                <a:latin typeface="Helvetica 1"/>
              </a:endParaRPr>
            </a:p>
            <a:p>
              <a:pPr algn="ctr">
                <a:lnSpc>
                  <a:spcPts val="5003"/>
                </a:lnSpc>
              </a:pPr>
              <a:r>
                <a:rPr lang="en-US" sz="3600" dirty="0">
                  <a:solidFill>
                    <a:srgbClr val="FFFFFF"/>
                  </a:solidFill>
                  <a:latin typeface="Helvetica 1"/>
                </a:rPr>
                <a:t>Call: 0207 566 4880</a:t>
              </a:r>
            </a:p>
            <a:p>
              <a:pPr algn="ctr">
                <a:lnSpc>
                  <a:spcPts val="5003"/>
                </a:lnSpc>
              </a:pPr>
              <a:endParaRPr lang="en-US" sz="3600" dirty="0">
                <a:solidFill>
                  <a:srgbClr val="FFFFFF"/>
                </a:solidFill>
                <a:latin typeface="Helvetica 1"/>
              </a:endParaRPr>
            </a:p>
            <a:p>
              <a:pPr algn="ctr">
                <a:lnSpc>
                  <a:spcPts val="5003"/>
                </a:lnSpc>
              </a:pPr>
              <a:r>
                <a:rPr lang="en-US" sz="3600" dirty="0">
                  <a:solidFill>
                    <a:srgbClr val="FFFFFF"/>
                  </a:solidFill>
                  <a:latin typeface="Helvetica 1"/>
                </a:rPr>
                <a:t>Sign up</a:t>
              </a:r>
              <a:br>
                <a:rPr lang="en-US" sz="3600" dirty="0">
                  <a:solidFill>
                    <a:srgbClr val="FFFFFF"/>
                  </a:solidFill>
                  <a:latin typeface="Helvetica 1"/>
                </a:rPr>
              </a:br>
              <a:r>
                <a:rPr lang="en-US" sz="3600" dirty="0">
                  <a:solidFill>
                    <a:srgbClr val="FFFFFF"/>
                  </a:solidFill>
                  <a:latin typeface="Helvetica 1"/>
                  <a:hlinkClick r:id="rId5"/>
                </a:rPr>
                <a:t>www.inspiringthefuture.org</a:t>
              </a:r>
              <a:endParaRPr lang="en-US" sz="3600" dirty="0">
                <a:solidFill>
                  <a:srgbClr val="FFFFFF"/>
                </a:solidFill>
                <a:latin typeface="Helvetica 1"/>
              </a:endParaRPr>
            </a:p>
            <a:p>
              <a:pPr algn="ctr">
                <a:lnSpc>
                  <a:spcPts val="5003"/>
                </a:lnSpc>
              </a:pPr>
              <a:endParaRPr lang="en-US" sz="3600" dirty="0">
                <a:solidFill>
                  <a:srgbClr val="FFFFFF"/>
                </a:solidFill>
                <a:latin typeface="Helvetica 1"/>
              </a:endParaRPr>
            </a:p>
            <a:p>
              <a:pPr algn="ctr">
                <a:lnSpc>
                  <a:spcPts val="5003"/>
                </a:lnSpc>
              </a:pPr>
              <a:endParaRPr lang="en-US" sz="3600" dirty="0">
                <a:solidFill>
                  <a:srgbClr val="FFFFFF"/>
                </a:solidFill>
                <a:latin typeface="Helvetica 1"/>
              </a:endParaRPr>
            </a:p>
            <a:p>
              <a:pPr algn="ctr">
                <a:lnSpc>
                  <a:spcPts val="5003"/>
                </a:lnSpc>
              </a:pPr>
              <a:endParaRPr lang="en-US" sz="3573">
                <a:solidFill>
                  <a:srgbClr val="FFFFFF"/>
                </a:solidFill>
                <a:latin typeface="Helvetica 1"/>
              </a:endParaRPr>
            </a:p>
            <a:p>
              <a:pPr algn="ctr">
                <a:lnSpc>
                  <a:spcPts val="5003"/>
                </a:lnSpc>
              </a:pPr>
              <a:endParaRPr lang="en-US" sz="3573">
                <a:solidFill>
                  <a:srgbClr val="FFFFFF"/>
                </a:solidFill>
                <a:latin typeface="Helvetica 1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64129" y="448582"/>
            <a:ext cx="6774485" cy="1584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49"/>
              </a:lnSpc>
            </a:pPr>
            <a:r>
              <a:rPr lang="en-US" sz="9249">
                <a:solidFill>
                  <a:srgbClr val="C81242"/>
                </a:solidFill>
                <a:latin typeface="Helvetica 1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ada48b-372d-4413-8008-b0a840b760de" xsi:nil="true"/>
    <lcf76f155ced4ddcb4097134ff3c332f xmlns="65f589e7-2dc5-4234-b75f-e5dbf22a0984">
      <Terms xmlns="http://schemas.microsoft.com/office/infopath/2007/PartnerControls"/>
    </lcf76f155ced4ddcb4097134ff3c332f>
    <Number xmlns="65f589e7-2dc5-4234-b75f-e5dbf22a0984">1</Number>
    <Hyperlink xmlns="65f589e7-2dc5-4234-b75f-e5dbf22a0984">
      <Url xsi:nil="true"/>
      <Description xsi:nil="true"/>
    </Hyperlink>
    <_Flow_SignoffStatus xmlns="65f589e7-2dc5-4234-b75f-e5dbf22a09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9D92A3EBEED4B82E799C63890890E" ma:contentTypeVersion="20" ma:contentTypeDescription="Create a new document." ma:contentTypeScope="" ma:versionID="0af9d7e53db19a1fc8a34b6437211ff9">
  <xsd:schema xmlns:xsd="http://www.w3.org/2001/XMLSchema" xmlns:xs="http://www.w3.org/2001/XMLSchema" xmlns:p="http://schemas.microsoft.com/office/2006/metadata/properties" xmlns:ns2="caada48b-372d-4413-8008-b0a840b760de" xmlns:ns3="65f589e7-2dc5-4234-b75f-e5dbf22a0984" targetNamespace="http://schemas.microsoft.com/office/2006/metadata/properties" ma:root="true" ma:fieldsID="df519c0b489c5ca60710b6544dd56b07" ns2:_="" ns3:_="">
    <xsd:import namespace="caada48b-372d-4413-8008-b0a840b760de"/>
    <xsd:import namespace="65f589e7-2dc5-4234-b75f-e5dbf22a09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Number" minOccurs="0"/>
                <xsd:element ref="ns3:Hyperlink" minOccurs="0"/>
                <xsd:element ref="ns3:MediaServiceObjectDetectorVersion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da48b-372d-4413-8008-b0a840b760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7d8216-e27d-49f6-a48d-c4be0f582c87}" ma:internalName="TaxCatchAll" ma:showField="CatchAllData" ma:web="caada48b-372d-4413-8008-b0a840b760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589e7-2dc5-4234-b75f-e5dbf22a0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b612e3b-fb5a-41c2-b1a7-6cbc2cc06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Number" ma:index="24" nillable="true" ma:displayName="Number" ma:default="1" ma:format="Dropdown" ma:internalName="Number" ma:percentage="FALSE">
      <xsd:simpleType>
        <xsd:restriction base="dms:Number">
          <xsd:maxInclusive value="20"/>
          <xsd:minInclusive value="1"/>
        </xsd:restriction>
      </xsd:simpleType>
    </xsd:element>
    <xsd:element name="Hyperlink" ma:index="25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41FDF-1065-4B3A-B70D-5F439F588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DEFC00-EEB0-4A1D-84ED-9F0868FD48E8}">
  <ds:schemaRefs>
    <ds:schemaRef ds:uri="65f589e7-2dc5-4234-b75f-e5dbf22a0984"/>
    <ds:schemaRef ds:uri="caada48b-372d-4413-8008-b0a840b760d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5C66A3-B4A7-4DF3-B03B-542C550D9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da48b-372d-4413-8008-b0a840b760de"/>
    <ds:schemaRef ds:uri="65f589e7-2dc5-4234-b75f-e5dbf22a09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Custom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Helvetica 1</vt:lpstr>
      <vt:lpstr>Helvetica 2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July Presentation</dc:title>
  <dc:creator>Leonor Marques-Worssam</dc:creator>
  <cp:lastModifiedBy>Leonor Marques-Worssam</cp:lastModifiedBy>
  <cp:revision>93</cp:revision>
  <dcterms:created xsi:type="dcterms:W3CDTF">2006-08-16T00:00:00Z</dcterms:created>
  <dcterms:modified xsi:type="dcterms:W3CDTF">2023-11-17T15:04:02Z</dcterms:modified>
  <dc:identifier>DAFnSc36_Lo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0x0101001429D92A3EBEED4B82E799C63890890E</vt:lpwstr>
  </property>
  <property fmtid="{D5CDD505-2E9C-101B-9397-08002B2CF9AE}" pid="3" name="MediaServiceImageTags">
    <vt:lpwstr/>
  </property>
</Properties>
</file>