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8" r:id="rId2"/>
    <p:sldMasterId id="2147483674" r:id="rId3"/>
  </p:sldMasterIdLst>
  <p:notesMasterIdLst>
    <p:notesMasterId r:id="rId56"/>
  </p:notesMasterIdLst>
  <p:sldIdLst>
    <p:sldId id="256" r:id="rId4"/>
    <p:sldId id="257" r:id="rId5"/>
    <p:sldId id="258" r:id="rId6"/>
    <p:sldId id="259" r:id="rId7"/>
    <p:sldId id="260" r:id="rId8"/>
    <p:sldId id="261" r:id="rId9"/>
    <p:sldId id="317" r:id="rId10"/>
    <p:sldId id="316" r:id="rId11"/>
    <p:sldId id="318" r:id="rId12"/>
    <p:sldId id="319" r:id="rId13"/>
    <p:sldId id="324" r:id="rId14"/>
    <p:sldId id="323" r:id="rId15"/>
    <p:sldId id="325" r:id="rId16"/>
    <p:sldId id="326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</p:sldIdLst>
  <p:sldSz cx="9144000" cy="5143500" type="screen16x9"/>
  <p:notesSz cx="6886575" cy="10017125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Nunito Medium" panose="020B060402020202020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5" roundtripDataSignature="AMtx7mhJOsGncY7+9tp/IouLoDqt+RR2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font" Target="fonts/font7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2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4.fntdata"/><Relationship Id="rId65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3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4183" cy="50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00799" y="0"/>
            <a:ext cx="2984183" cy="50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4530"/>
            <a:ext cx="2984183" cy="50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00799" y="9514530"/>
            <a:ext cx="2984183" cy="50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ba5ce317c2_0_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gba5ce317c2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77" name="Google Shape;1177;gba5ce317c2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88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a5ce317c2_0_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gba5ce317c2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24" name="Google Shape;1224;gba5ce317c2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452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ba5ce317c2_0_5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gba5ce317c2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16" name="Google Shape;1216;gba5ce317c2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6400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ba5ce317c2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0" name="Google Shape;1230;gba5ce317c2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31" name="Google Shape;1231;gba5ce317c2_0_5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260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ba5ce317c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9" name="Google Shape;1239;gba5ce317c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40" name="Google Shape;1240;gba5ce317c2_0_1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73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9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2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3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4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15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6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8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9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0" name="Google Shape;5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1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2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3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4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5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6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7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8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5" name="Google Shape;58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30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1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2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23" name="Google Shape;6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4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35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6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ba5ce317c2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6" name="Google Shape;656;gba5ce317c2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7" name="Google Shape;657;gba5ce317c2_0_5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8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9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ba5ce317c2_0_550:notes"/>
          <p:cNvSpPr txBox="1">
            <a:spLocks noGrp="1"/>
          </p:cNvSpPr>
          <p:nvPr>
            <p:ph type="sldNum" idx="12"/>
          </p:nvPr>
        </p:nvSpPr>
        <p:spPr>
          <a:xfrm>
            <a:off x="3900799" y="9514530"/>
            <a:ext cx="2984183" cy="500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50" tIns="48250" rIns="96550" bIns="4825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365" name="Google Shape;365;gba5ce317c2_0_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66" name="Google Shape;366;gba5ce317c2_0_550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482940" lvl="0" indent="-2414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0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41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2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:notes"/>
          <p:cNvSpPr txBox="1">
            <a:spLocks noGrp="1"/>
          </p:cNvSpPr>
          <p:nvPr>
            <p:ph type="body" idx="1"/>
          </p:nvPr>
        </p:nvSpPr>
        <p:spPr>
          <a:xfrm>
            <a:off x="688658" y="4758135"/>
            <a:ext cx="5509260" cy="4507706"/>
          </a:xfrm>
          <a:prstGeom prst="rect">
            <a:avLst/>
          </a:prstGeom>
        </p:spPr>
        <p:txBody>
          <a:bodyPr spcFirstLastPara="1" wrap="square" lIns="96550" tIns="48250" rIns="96550" bIns="482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7025" cy="3756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ba5ce317c2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gba5ce317c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4463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64" name="Google Shape;1164;gba5ce317c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8102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ba5ce317c2_0_4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gba5ce317c2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4463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56" name="Google Shape;1156;gba5ce317c2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776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ba5ce317c2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70" name="Google Shape;1170;gba5ce317c2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842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142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42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2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142" descr="A picture containing drawing,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2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45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73729" t="44746"/>
          <a:stretch/>
        </p:blipFill>
        <p:spPr>
          <a:xfrm>
            <a:off x="6741762" y="2301498"/>
            <a:ext cx="2402237" cy="284200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5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85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5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6555783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5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145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9" name="Google Shape;79;p14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63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3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63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163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63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325" y="199498"/>
            <a:ext cx="3322194" cy="4339063"/>
          </a:xfrm>
          <a:prstGeom prst="rect">
            <a:avLst/>
          </a:prstGeom>
          <a:noFill/>
          <a:ln>
            <a:noFill/>
          </a:ln>
          <a:effectLst>
            <a:outerShdw blurRad="266700" dist="139700" dir="2700000" algn="tl" rotWithShape="0">
              <a:srgbClr val="000000">
                <a:alpha val="16862"/>
              </a:srgbClr>
            </a:outerShdw>
          </a:effectLst>
        </p:spPr>
      </p:pic>
      <p:sp>
        <p:nvSpPr>
          <p:cNvPr id="88" name="Google Shape;88;p163"/>
          <p:cNvSpPr>
            <a:spLocks noGrp="1"/>
          </p:cNvSpPr>
          <p:nvPr>
            <p:ph type="pic" idx="2"/>
          </p:nvPr>
        </p:nvSpPr>
        <p:spPr>
          <a:xfrm>
            <a:off x="5463577" y="337005"/>
            <a:ext cx="3068365" cy="4058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6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4" descr="A person sitting at a table using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7390"/>
          <a:stretch/>
        </p:blipFill>
        <p:spPr>
          <a:xfrm>
            <a:off x="976500" y="0"/>
            <a:ext cx="8167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9606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4"/>
          <p:cNvSpPr txBox="1">
            <a:spLocks noGrp="1"/>
          </p:cNvSpPr>
          <p:nvPr>
            <p:ph type="title"/>
          </p:nvPr>
        </p:nvSpPr>
        <p:spPr>
          <a:xfrm>
            <a:off x="457200" y="1148532"/>
            <a:ext cx="2710800" cy="194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4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154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154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3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4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6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719896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6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7105973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146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" name="Google Shape;102;p146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14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8"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0" descr="A picture containing food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0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390557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60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2" name="Google Shape;112;p160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160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0"/>
          <p:cNvSpPr txBox="1">
            <a:spLocks noGrp="1"/>
          </p:cNvSpPr>
          <p:nvPr>
            <p:ph type="body" idx="2"/>
          </p:nvPr>
        </p:nvSpPr>
        <p:spPr>
          <a:xfrm>
            <a:off x="4781226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rgbClr val="003B6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10"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2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2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8" name="Google Shape;118;p162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2"/>
          <p:cNvSpPr txBox="1">
            <a:spLocks noGrp="1"/>
          </p:cNvSpPr>
          <p:nvPr>
            <p:ph type="title"/>
          </p:nvPr>
        </p:nvSpPr>
        <p:spPr>
          <a:xfrm>
            <a:off x="457200" y="959153"/>
            <a:ext cx="356616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2"/>
          <p:cNvSpPr txBox="1">
            <a:spLocks noGrp="1"/>
          </p:cNvSpPr>
          <p:nvPr>
            <p:ph type="body" idx="1"/>
          </p:nvPr>
        </p:nvSpPr>
        <p:spPr>
          <a:xfrm>
            <a:off x="5458265" y="1200151"/>
            <a:ext cx="3172264" cy="329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1" name="Google Shape;121;p16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41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41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41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126" name="Google Shape;126;p141" descr="A picture containing drawing,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58" descr="A sunset in th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1121" r="9372"/>
          <a:stretch/>
        </p:blipFill>
        <p:spPr>
          <a:xfrm rot="-5400000" flipH="1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58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8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131" name="Google Shape;131;p158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0"/>
            <a:ext cx="1305719" cy="75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4">
    <p:bg>
      <p:bgPr>
        <a:solidFill>
          <a:schemeClr val="l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8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48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135" name="Google Shape;135;p148" descr="A picture containing drawing, f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8" descr="A picture containing computer, sitting, laptop, you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9061"/>
          <a:stretch/>
        </p:blipFill>
        <p:spPr>
          <a:xfrm>
            <a:off x="5400674" y="0"/>
            <a:ext cx="37433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2"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gba5ce317c2_0_329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73729" t="44744"/>
          <a:stretch/>
        </p:blipFill>
        <p:spPr>
          <a:xfrm>
            <a:off x="6741762" y="2301498"/>
            <a:ext cx="2402239" cy="2842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gba5ce317c2_0_329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ba5ce317c2_0_329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6555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ba5ce317c2_0_329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" name="Google Shape;24;gba5ce317c2_0_329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gba5ce317c2_0_329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2_Title and Content 11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6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64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390557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6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64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64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16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64"/>
          <p:cNvSpPr txBox="1">
            <a:spLocks noGrp="1"/>
          </p:cNvSpPr>
          <p:nvPr>
            <p:ph type="body" idx="2"/>
          </p:nvPr>
        </p:nvSpPr>
        <p:spPr>
          <a:xfrm>
            <a:off x="4781226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B61"/>
              </a:buClr>
              <a:buSzPts val="1800"/>
              <a:buChar char="•"/>
              <a:defRPr>
                <a:solidFill>
                  <a:srgbClr val="003B6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5"/>
          <p:cNvSpPr/>
          <p:nvPr/>
        </p:nvSpPr>
        <p:spPr>
          <a:xfrm>
            <a:off x="1479550" y="857250"/>
            <a:ext cx="311150" cy="345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GB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65"/>
          <p:cNvSpPr/>
          <p:nvPr/>
        </p:nvSpPr>
        <p:spPr>
          <a:xfrm>
            <a:off x="4175125" y="7024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65"/>
          <p:cNvSpPr/>
          <p:nvPr/>
        </p:nvSpPr>
        <p:spPr>
          <a:xfrm>
            <a:off x="4175125" y="7024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165"/>
          <p:cNvSpPr/>
          <p:nvPr/>
        </p:nvSpPr>
        <p:spPr>
          <a:xfrm>
            <a:off x="4175125" y="902494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165"/>
          <p:cNvSpPr/>
          <p:nvPr/>
        </p:nvSpPr>
        <p:spPr>
          <a:xfrm>
            <a:off x="4175125" y="902494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65"/>
          <p:cNvSpPr/>
          <p:nvPr/>
        </p:nvSpPr>
        <p:spPr>
          <a:xfrm>
            <a:off x="4175125" y="1291828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165"/>
          <p:cNvSpPr/>
          <p:nvPr/>
        </p:nvSpPr>
        <p:spPr>
          <a:xfrm>
            <a:off x="4175125" y="1291828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165"/>
          <p:cNvSpPr/>
          <p:nvPr/>
        </p:nvSpPr>
        <p:spPr>
          <a:xfrm>
            <a:off x="4175125" y="16930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4" name="Google Shape;154;p165"/>
          <p:cNvSpPr/>
          <p:nvPr/>
        </p:nvSpPr>
        <p:spPr>
          <a:xfrm>
            <a:off x="4175125" y="16930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165"/>
          <p:cNvSpPr/>
          <p:nvPr/>
        </p:nvSpPr>
        <p:spPr>
          <a:xfrm>
            <a:off x="4086225" y="1097756"/>
            <a:ext cx="14287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165"/>
          <p:cNvSpPr/>
          <p:nvPr/>
        </p:nvSpPr>
        <p:spPr>
          <a:xfrm>
            <a:off x="4086225" y="1097756"/>
            <a:ext cx="14287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165"/>
          <p:cNvSpPr/>
          <p:nvPr/>
        </p:nvSpPr>
        <p:spPr>
          <a:xfrm>
            <a:off x="4175125" y="1485900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Google Shape;158;p165"/>
          <p:cNvSpPr/>
          <p:nvPr/>
        </p:nvSpPr>
        <p:spPr>
          <a:xfrm>
            <a:off x="4175125" y="1485900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165"/>
          <p:cNvSpPr txBox="1">
            <a:spLocks noGrp="1"/>
          </p:cNvSpPr>
          <p:nvPr>
            <p:ph type="title"/>
          </p:nvPr>
        </p:nvSpPr>
        <p:spPr>
          <a:xfrm>
            <a:off x="323850" y="844154"/>
            <a:ext cx="8496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65"/>
          <p:cNvSpPr txBox="1">
            <a:spLocks noGrp="1"/>
          </p:cNvSpPr>
          <p:nvPr>
            <p:ph type="body" idx="1"/>
          </p:nvPr>
        </p:nvSpPr>
        <p:spPr>
          <a:xfrm>
            <a:off x="403225" y="1600200"/>
            <a:ext cx="8339138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9AA0"/>
              </a:buClr>
              <a:buSzPts val="16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6"/>
          <p:cNvSpPr txBox="1">
            <a:spLocks noGrp="1"/>
          </p:cNvSpPr>
          <p:nvPr>
            <p:ph type="title"/>
          </p:nvPr>
        </p:nvSpPr>
        <p:spPr>
          <a:xfrm>
            <a:off x="323528" y="1707654"/>
            <a:ext cx="8496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66"/>
          <p:cNvSpPr txBox="1">
            <a:spLocks noGrp="1"/>
          </p:cNvSpPr>
          <p:nvPr>
            <p:ph type="ftr" idx="11"/>
          </p:nvPr>
        </p:nvSpPr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 5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 2"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6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583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4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46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0" name="Google Shape;170;p46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 1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ba5ce317c2_0_340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75000"/>
          <a:stretch/>
        </p:blipFill>
        <p:spPr>
          <a:xfrm>
            <a:off x="6858000" y="0"/>
            <a:ext cx="2286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ba5ce317c2_0_340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ba5ce317c2_0_34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400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gba5ce317c2_0_340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36" name="Google Shape;36;gba5ce317c2_0_340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37" name="Google Shape;37;gba5ce317c2_0_34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898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45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5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34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45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1" name="Google Shape;181;p45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2" name="Google Shape;182;p45" descr="A screenshot of a computer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1587" y="1200151"/>
            <a:ext cx="5291717" cy="318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5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5"/>
          <p:cNvSpPr>
            <a:spLocks noGrp="1"/>
          </p:cNvSpPr>
          <p:nvPr>
            <p:ph type="pic" idx="2"/>
          </p:nvPr>
        </p:nvSpPr>
        <p:spPr>
          <a:xfrm>
            <a:off x="4787900" y="1425575"/>
            <a:ext cx="4044950" cy="26066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4818" r="7999"/>
          <a:stretch/>
        </p:blipFill>
        <p:spPr>
          <a:xfrm>
            <a:off x="4829695" y="0"/>
            <a:ext cx="43143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7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555290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54706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47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0" name="Google Shape;190;p47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1" name="Google Shape;191;p4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2"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8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73729" t="44746"/>
          <a:stretch/>
        </p:blipFill>
        <p:spPr>
          <a:xfrm>
            <a:off x="6741762" y="2301498"/>
            <a:ext cx="2402237" cy="2842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8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85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8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6555783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7" name="Google Shape;197;p48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8" name="Google Shape;198;p48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3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9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9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719896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7105973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49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4" name="Google Shape;204;p49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5" name="Google Shape;205;p49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49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9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149" descr="A picture containing drawing, f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49" descr="A picture containing computer, sitting, laptop, you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9061"/>
          <a:stretch/>
        </p:blipFill>
        <p:spPr>
          <a:xfrm>
            <a:off x="5400674" y="0"/>
            <a:ext cx="37433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9" name="Google Shape;209;p5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4"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1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75000"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1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24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4008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6" name="Google Shape;216;p5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5"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52" descr="A person sitting at a table using a computer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7390"/>
          <a:stretch/>
        </p:blipFill>
        <p:spPr>
          <a:xfrm>
            <a:off x="976500" y="0"/>
            <a:ext cx="8167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52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49606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2"/>
          <p:cNvSpPr txBox="1">
            <a:spLocks noGrp="1"/>
          </p:cNvSpPr>
          <p:nvPr>
            <p:ph type="title"/>
          </p:nvPr>
        </p:nvSpPr>
        <p:spPr>
          <a:xfrm>
            <a:off x="457200" y="1148532"/>
            <a:ext cx="2710800" cy="194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2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2" name="Google Shape;222;p52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3" name="Google Shape;223;p52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6"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53" descr="A picture containing food,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53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390557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53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" name="Google Shape;229;p53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0" name="Google Shape;230;p53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3"/>
          <p:cNvSpPr txBox="1">
            <a:spLocks noGrp="1"/>
          </p:cNvSpPr>
          <p:nvPr>
            <p:ph type="body" idx="2"/>
          </p:nvPr>
        </p:nvSpPr>
        <p:spPr>
          <a:xfrm>
            <a:off x="4781226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rgbClr val="003B6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7"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54" descr="A picture containing f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59171"/>
          <a:stretch/>
        </p:blipFill>
        <p:spPr>
          <a:xfrm>
            <a:off x="0" y="0"/>
            <a:ext cx="9144000" cy="210002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4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5" name="Google Shape;235;p54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54"/>
          <p:cNvSpPr txBox="1">
            <a:spLocks noGrp="1"/>
          </p:cNvSpPr>
          <p:nvPr>
            <p:ph type="title"/>
          </p:nvPr>
        </p:nvSpPr>
        <p:spPr>
          <a:xfrm>
            <a:off x="1413932" y="396841"/>
            <a:ext cx="6316133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4"/>
          <p:cNvSpPr txBox="1">
            <a:spLocks noGrp="1"/>
          </p:cNvSpPr>
          <p:nvPr>
            <p:ph type="body" idx="1"/>
          </p:nvPr>
        </p:nvSpPr>
        <p:spPr>
          <a:xfrm>
            <a:off x="571952" y="2205720"/>
            <a:ext cx="2457491" cy="2040820"/>
          </a:xfrm>
          <a:prstGeom prst="rect">
            <a:avLst/>
          </a:prstGeom>
          <a:noFill/>
          <a:ln w="254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54"/>
          <p:cNvSpPr txBox="1">
            <a:spLocks noGrp="1"/>
          </p:cNvSpPr>
          <p:nvPr>
            <p:ph type="body" idx="2"/>
          </p:nvPr>
        </p:nvSpPr>
        <p:spPr>
          <a:xfrm>
            <a:off x="3343254" y="2205720"/>
            <a:ext cx="2457491" cy="2040820"/>
          </a:xfrm>
          <a:prstGeom prst="rect">
            <a:avLst/>
          </a:prstGeom>
          <a:noFill/>
          <a:ln w="254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54"/>
          <p:cNvSpPr txBox="1">
            <a:spLocks noGrp="1"/>
          </p:cNvSpPr>
          <p:nvPr>
            <p:ph type="body" idx="3"/>
          </p:nvPr>
        </p:nvSpPr>
        <p:spPr>
          <a:xfrm>
            <a:off x="6077987" y="2205720"/>
            <a:ext cx="2457491" cy="2040820"/>
          </a:xfrm>
          <a:prstGeom prst="rect">
            <a:avLst/>
          </a:prstGeom>
          <a:noFill/>
          <a:ln w="2540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003B6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40" name="Google Shape;240;p54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8"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55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5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4" name="Google Shape;244;p55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5"/>
          <p:cNvSpPr txBox="1">
            <a:spLocks noGrp="1"/>
          </p:cNvSpPr>
          <p:nvPr>
            <p:ph type="title"/>
          </p:nvPr>
        </p:nvSpPr>
        <p:spPr>
          <a:xfrm>
            <a:off x="457200" y="959153"/>
            <a:ext cx="356616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body" idx="1"/>
          </p:nvPr>
        </p:nvSpPr>
        <p:spPr>
          <a:xfrm>
            <a:off x="5458265" y="1200151"/>
            <a:ext cx="3172264" cy="329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7" name="Google Shape;247;p55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9">
    <p:bg>
      <p:bgPr>
        <a:solidFill>
          <a:schemeClr val="lt1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6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6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3" name="Google Shape;253;p56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4" name="Google Shape;254;p5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6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325" y="199498"/>
            <a:ext cx="3322194" cy="4339063"/>
          </a:xfrm>
          <a:prstGeom prst="rect">
            <a:avLst/>
          </a:prstGeom>
          <a:noFill/>
          <a:ln>
            <a:noFill/>
          </a:ln>
          <a:effectLst>
            <a:outerShdw blurRad="266700" dist="139700" dir="2700000" algn="tl" rotWithShape="0">
              <a:srgbClr val="000000">
                <a:alpha val="16862"/>
              </a:srgbClr>
            </a:outerShdw>
          </a:effectLst>
        </p:spPr>
      </p:pic>
      <p:sp>
        <p:nvSpPr>
          <p:cNvPr id="256" name="Google Shape;256;p56"/>
          <p:cNvSpPr>
            <a:spLocks noGrp="1"/>
          </p:cNvSpPr>
          <p:nvPr>
            <p:ph type="pic" idx="2"/>
          </p:nvPr>
        </p:nvSpPr>
        <p:spPr>
          <a:xfrm>
            <a:off x="5463577" y="337005"/>
            <a:ext cx="3068365" cy="4058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7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7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57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61" name="Google Shape;261;p57" descr="A picture containing drawing,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8" descr="A sunset in th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1121" r="9372"/>
          <a:stretch/>
        </p:blipFill>
        <p:spPr>
          <a:xfrm rot="-5400000" flipH="1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58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8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66" name="Google Shape;266;p58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0"/>
            <a:ext cx="1305719" cy="75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2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59"/>
          <p:cNvPicPr preferRelativeResize="0"/>
          <p:nvPr/>
        </p:nvPicPr>
        <p:blipFill rotWithShape="1">
          <a:blip r:embed="rId2">
            <a:alphaModFix/>
          </a:blip>
          <a:srcRect l="59061"/>
          <a:stretch/>
        </p:blipFill>
        <p:spPr>
          <a:xfrm>
            <a:off x="5400674" y="0"/>
            <a:ext cx="3743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9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71" name="Google Shape;271;p59" descr="A picture containing drawing,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2_Title and Content 4">
    <p:bg>
      <p:bgPr>
        <a:solidFill>
          <a:schemeClr val="l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gba5ce317c2_0_340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75000"/>
          <a:stretch/>
        </p:blipFill>
        <p:spPr>
          <a:xfrm>
            <a:off x="6858000" y="0"/>
            <a:ext cx="2286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gba5ce317c2_0_340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gba5ce317c2_0_34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400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gba5ce317c2_0_340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gba5ce317c2_0_340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7" name="Google Shape;37;gba5ce317c2_0_34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3">
    <p:bg>
      <p:bgPr>
        <a:solidFill>
          <a:schemeClr val="lt1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60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0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75" name="Google Shape;275;p60" descr="A picture containing drawing, f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60" descr="A person on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8503"/>
          <a:stretch/>
        </p:blipFill>
        <p:spPr>
          <a:xfrm>
            <a:off x="5349710" y="0"/>
            <a:ext cx="37942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4"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1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1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280" name="Google Shape;280;p61" descr="A picture containing drawing, f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1" descr="A picture containing computer, sitting, laptop, you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9061"/>
          <a:stretch/>
        </p:blipFill>
        <p:spPr>
          <a:xfrm>
            <a:off x="5400674" y="0"/>
            <a:ext cx="374332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 10">
    <p:bg>
      <p:bgPr>
        <a:solidFill>
          <a:schemeClr val="lt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62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50000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62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390557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62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7" name="Google Shape;287;p62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8" name="Google Shape;288;p62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62"/>
          <p:cNvSpPr txBox="1">
            <a:spLocks noGrp="1"/>
          </p:cNvSpPr>
          <p:nvPr>
            <p:ph type="body" idx="2"/>
          </p:nvPr>
        </p:nvSpPr>
        <p:spPr>
          <a:xfrm>
            <a:off x="4781226" y="1200151"/>
            <a:ext cx="3905574" cy="3286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3B61"/>
              </a:buClr>
              <a:buSzPts val="1800"/>
              <a:buChar char="•"/>
              <a:defRPr>
                <a:solidFill>
                  <a:srgbClr val="003B6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63"/>
          <p:cNvSpPr/>
          <p:nvPr/>
        </p:nvSpPr>
        <p:spPr>
          <a:xfrm>
            <a:off x="1479550" y="857250"/>
            <a:ext cx="311150" cy="3456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5"/>
              <a:buFont typeface="Arial"/>
              <a:buNone/>
            </a:pPr>
            <a:r>
              <a:rPr lang="en-GB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0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-GB" sz="675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63"/>
          <p:cNvSpPr/>
          <p:nvPr/>
        </p:nvSpPr>
        <p:spPr>
          <a:xfrm>
            <a:off x="4175125" y="7024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3" name="Google Shape;293;p63"/>
          <p:cNvSpPr/>
          <p:nvPr/>
        </p:nvSpPr>
        <p:spPr>
          <a:xfrm>
            <a:off x="4175125" y="7024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4" name="Google Shape;294;p63"/>
          <p:cNvSpPr/>
          <p:nvPr/>
        </p:nvSpPr>
        <p:spPr>
          <a:xfrm>
            <a:off x="4175125" y="902494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63"/>
          <p:cNvSpPr/>
          <p:nvPr/>
        </p:nvSpPr>
        <p:spPr>
          <a:xfrm>
            <a:off x="4175125" y="902494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63"/>
          <p:cNvSpPr/>
          <p:nvPr/>
        </p:nvSpPr>
        <p:spPr>
          <a:xfrm>
            <a:off x="4175125" y="1291828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7" name="Google Shape;297;p63"/>
          <p:cNvSpPr/>
          <p:nvPr/>
        </p:nvSpPr>
        <p:spPr>
          <a:xfrm>
            <a:off x="4175125" y="1291828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p63"/>
          <p:cNvSpPr/>
          <p:nvPr/>
        </p:nvSpPr>
        <p:spPr>
          <a:xfrm>
            <a:off x="4175125" y="16930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9" name="Google Shape;299;p63"/>
          <p:cNvSpPr/>
          <p:nvPr/>
        </p:nvSpPr>
        <p:spPr>
          <a:xfrm>
            <a:off x="4175125" y="1693069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0" name="Google Shape;300;p63"/>
          <p:cNvSpPr/>
          <p:nvPr/>
        </p:nvSpPr>
        <p:spPr>
          <a:xfrm>
            <a:off x="4086225" y="1097756"/>
            <a:ext cx="14287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63"/>
          <p:cNvSpPr/>
          <p:nvPr/>
        </p:nvSpPr>
        <p:spPr>
          <a:xfrm>
            <a:off x="4086225" y="1097756"/>
            <a:ext cx="14287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Google Shape;302;p63"/>
          <p:cNvSpPr/>
          <p:nvPr/>
        </p:nvSpPr>
        <p:spPr>
          <a:xfrm>
            <a:off x="4175125" y="1485900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3" name="Google Shape;303;p63"/>
          <p:cNvSpPr/>
          <p:nvPr/>
        </p:nvSpPr>
        <p:spPr>
          <a:xfrm>
            <a:off x="4175125" y="1485900"/>
            <a:ext cx="1250950" cy="253916"/>
          </a:xfrm>
          <a:prstGeom prst="rect">
            <a:avLst/>
          </a:prstGeom>
          <a:solidFill>
            <a:srgbClr val="9999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4" name="Google Shape;304;p63"/>
          <p:cNvSpPr txBox="1">
            <a:spLocks noGrp="1"/>
          </p:cNvSpPr>
          <p:nvPr>
            <p:ph type="title"/>
          </p:nvPr>
        </p:nvSpPr>
        <p:spPr>
          <a:xfrm>
            <a:off x="323850" y="844154"/>
            <a:ext cx="8496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3"/>
          <p:cNvSpPr txBox="1">
            <a:spLocks noGrp="1"/>
          </p:cNvSpPr>
          <p:nvPr>
            <p:ph type="body" idx="1"/>
          </p:nvPr>
        </p:nvSpPr>
        <p:spPr>
          <a:xfrm>
            <a:off x="403225" y="1600200"/>
            <a:ext cx="8339138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09AA0"/>
              </a:buClr>
              <a:buSzPts val="16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–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09AA0"/>
              </a:buClr>
              <a:buSzPts val="1600"/>
              <a:buChar char="»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zoom dir="in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4"/>
          <p:cNvSpPr txBox="1">
            <a:spLocks noGrp="1"/>
          </p:cNvSpPr>
          <p:nvPr>
            <p:ph type="title"/>
          </p:nvPr>
        </p:nvSpPr>
        <p:spPr>
          <a:xfrm>
            <a:off x="323528" y="1707654"/>
            <a:ext cx="8496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4"/>
          <p:cNvSpPr txBox="1">
            <a:spLocks noGrp="1"/>
          </p:cNvSpPr>
          <p:nvPr>
            <p:ph type="ftr" idx="11"/>
          </p:nvPr>
        </p:nvSpPr>
        <p:spPr>
          <a:xfrm>
            <a:off x="0" y="4972050"/>
            <a:ext cx="9144000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 5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2_Title and Content">
    <p:bg>
      <p:bgPr>
        <a:solidFill>
          <a:schemeClr val="lt1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ba5ce317c2_0_347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ba5ce317c2_0_347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583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gba5ce317c2_0_347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gba5ce317c2_0_347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gba5ce317c2_0_347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8890" y="4574289"/>
            <a:ext cx="574467" cy="333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43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35452" y="-3789"/>
            <a:ext cx="61085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43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43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8890" y="4574289"/>
            <a:ext cx="574466" cy="333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3" descr="A screenshot of a cell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325" y="199498"/>
            <a:ext cx="3322194" cy="4339063"/>
          </a:xfrm>
          <a:prstGeom prst="rect">
            <a:avLst/>
          </a:prstGeom>
          <a:noFill/>
          <a:ln>
            <a:noFill/>
          </a:ln>
          <a:effectLst>
            <a:outerShdw blurRad="266700" dist="139700" dir="2700000" algn="tl" rotWithShape="0">
              <a:srgbClr val="000000">
                <a:alpha val="16862"/>
              </a:srgbClr>
            </a:outerShdw>
          </a:effectLst>
        </p:spPr>
      </p:pic>
      <p:sp>
        <p:nvSpPr>
          <p:cNvPr id="52" name="Google Shape;52;p43"/>
          <p:cNvSpPr>
            <a:spLocks noGrp="1"/>
          </p:cNvSpPr>
          <p:nvPr>
            <p:ph type="pic" idx="2"/>
          </p:nvPr>
        </p:nvSpPr>
        <p:spPr>
          <a:xfrm>
            <a:off x="5463577" y="337005"/>
            <a:ext cx="3068365" cy="405801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2"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1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51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56" name="Google Shape;56;p151" descr="A picture containing drawing, foo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51" descr="A person on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8503"/>
          <a:stretch/>
        </p:blipFill>
        <p:spPr>
          <a:xfrm>
            <a:off x="5349710" y="0"/>
            <a:ext cx="379428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3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7"/>
          <p:cNvPicPr preferRelativeResize="0"/>
          <p:nvPr/>
        </p:nvPicPr>
        <p:blipFill rotWithShape="1">
          <a:blip r:embed="rId2">
            <a:alphaModFix/>
          </a:blip>
          <a:srcRect l="59061"/>
          <a:stretch/>
        </p:blipFill>
        <p:spPr>
          <a:xfrm>
            <a:off x="5400674" y="0"/>
            <a:ext cx="3743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7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rgbClr val="003B6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7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FF7840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p157" descr="A picture containing drawing, foo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1"/>
            <a:ext cx="1305717" cy="756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1_Custom Layout 4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9" descr="A sunset in the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1121" r="9372"/>
          <a:stretch/>
        </p:blipFill>
        <p:spPr>
          <a:xfrm rot="-5400000" flipH="1">
            <a:off x="2000250" y="-2000250"/>
            <a:ext cx="51435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9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9"/>
          <p:cNvSpPr txBox="1">
            <a:spLocks noGrp="1"/>
          </p:cNvSpPr>
          <p:nvPr>
            <p:ph type="body" idx="1"/>
          </p:nvPr>
        </p:nvSpPr>
        <p:spPr>
          <a:xfrm>
            <a:off x="537260" y="232087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pic>
        <p:nvPicPr>
          <p:cNvPr id="67" name="Google Shape;67;p159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60" y="3784980"/>
            <a:ext cx="1305719" cy="756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0"/>
          <p:cNvSpPr txBox="1">
            <a:spLocks noGrp="1"/>
          </p:cNvSpPr>
          <p:nvPr>
            <p:ph type="title"/>
          </p:nvPr>
        </p:nvSpPr>
        <p:spPr>
          <a:xfrm>
            <a:off x="457200" y="19954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0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0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9"/>
          <p:cNvSpPr txBox="1">
            <a:spLocks noGrp="1"/>
          </p:cNvSpPr>
          <p:nvPr>
            <p:ph type="title"/>
          </p:nvPr>
        </p:nvSpPr>
        <p:spPr>
          <a:xfrm>
            <a:off x="457200" y="19954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3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39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39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9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4"/>
          <p:cNvSpPr txBox="1">
            <a:spLocks noGrp="1"/>
          </p:cNvSpPr>
          <p:nvPr>
            <p:ph type="title"/>
          </p:nvPr>
        </p:nvSpPr>
        <p:spPr>
          <a:xfrm>
            <a:off x="457200" y="199543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4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44"/>
          <p:cNvSpPr txBox="1">
            <a:spLocks noGrp="1"/>
          </p:cNvSpPr>
          <p:nvPr>
            <p:ph type="dt" idx="10"/>
          </p:nvPr>
        </p:nvSpPr>
        <p:spPr>
          <a:xfrm>
            <a:off x="914400" y="4723370"/>
            <a:ext cx="11374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Google Shape;175;p44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risby.com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"/>
          <p:cNvSpPr txBox="1">
            <a:spLocks noGrp="1"/>
          </p:cNvSpPr>
          <p:nvPr>
            <p:ph type="title"/>
          </p:nvPr>
        </p:nvSpPr>
        <p:spPr>
          <a:xfrm>
            <a:off x="530865" y="967646"/>
            <a:ext cx="57980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sz="2800"/>
              <a:t>Introduction to Morrisby Careers Platforms</a:t>
            </a:r>
            <a:endParaRPr sz="2800"/>
          </a:p>
        </p:txBody>
      </p:sp>
      <p:sp>
        <p:nvSpPr>
          <p:cNvPr id="315" name="Google Shape;315;p1"/>
          <p:cNvSpPr txBox="1">
            <a:spLocks noGrp="1"/>
          </p:cNvSpPr>
          <p:nvPr>
            <p:ph type="body" idx="1"/>
          </p:nvPr>
        </p:nvSpPr>
        <p:spPr>
          <a:xfrm>
            <a:off x="332774" y="2499746"/>
            <a:ext cx="5115396" cy="80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GB"/>
              <a:t>NAME</a:t>
            </a:r>
            <a:endParaRPr/>
          </a:p>
        </p:txBody>
      </p:sp>
      <p:pic>
        <p:nvPicPr>
          <p:cNvPr id="316" name="Google Shape;316;p1" descr="Graphical user interface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7100" y="1882548"/>
            <a:ext cx="1077192" cy="220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9" name="Google Shape;1179;gba5ce317c2_0_4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807" y="1708109"/>
            <a:ext cx="3033510" cy="29927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0" name="Google Shape;1180;gba5ce317c2_0_473"/>
          <p:cNvSpPr/>
          <p:nvPr/>
        </p:nvSpPr>
        <p:spPr>
          <a:xfrm>
            <a:off x="471829" y="914843"/>
            <a:ext cx="68811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900"/>
              </a:buClr>
              <a:buSzPts val="1920"/>
              <a:buFont typeface="Arial"/>
              <a:buChar char="•"/>
            </a:pPr>
            <a:r>
              <a:rPr lang="en-GB" sz="16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GB" sz="16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type</a:t>
            </a:r>
            <a:r>
              <a:rPr lang="en-GB" sz="16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 of organisation, and </a:t>
            </a:r>
            <a:r>
              <a:rPr lang="en-GB" sz="16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role</a:t>
            </a:r>
            <a:r>
              <a:rPr lang="en-GB" sz="16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 in that organisation that a person is best suited to</a:t>
            </a:r>
            <a:endParaRPr sz="16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gba5ce317c2_0_473"/>
          <p:cNvSpPr txBox="1"/>
          <p:nvPr/>
        </p:nvSpPr>
        <p:spPr>
          <a:xfrm>
            <a:off x="3912453" y="1908334"/>
            <a:ext cx="2699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EXECUTIVE:</a:t>
            </a:r>
            <a:r>
              <a:rPr lang="en-GB" sz="105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 a manager with responsibility for running an established organisation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gba5ce317c2_0_473"/>
          <p:cNvSpPr txBox="1"/>
          <p:nvPr/>
        </p:nvSpPr>
        <p:spPr>
          <a:xfrm>
            <a:off x="3912453" y="2502400"/>
            <a:ext cx="2699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COLLABORATIVE: </a:t>
            </a:r>
            <a:r>
              <a:rPr lang="en-GB" sz="105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a person who works with others to support the common purpose of an organisation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gba5ce317c2_0_473"/>
          <p:cNvSpPr txBox="1"/>
          <p:nvPr/>
        </p:nvSpPr>
        <p:spPr>
          <a:xfrm>
            <a:off x="3912453" y="3204478"/>
            <a:ext cx="2699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ENTREPRENEUR: </a:t>
            </a:r>
            <a:r>
              <a:rPr lang="en-GB" sz="105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the creator of a business enterprise who expands it through initiative and risk taking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gba5ce317c2_0_473"/>
          <p:cNvSpPr txBox="1"/>
          <p:nvPr/>
        </p:nvSpPr>
        <p:spPr>
          <a:xfrm>
            <a:off x="3912453" y="3906556"/>
            <a:ext cx="26997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GB" sz="105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INDEPENDENT: </a:t>
            </a:r>
            <a:r>
              <a:rPr lang="en-GB" sz="105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those who work independently in areas such as trades and crafts as well as freelance professionals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5" name="Google Shape;1185;gba5ce317c2_0_473"/>
          <p:cNvCxnSpPr/>
          <p:nvPr/>
        </p:nvCxnSpPr>
        <p:spPr>
          <a:xfrm rot="10800000">
            <a:off x="1678501" y="2822004"/>
            <a:ext cx="270000" cy="2160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6" name="Google Shape;1186;gba5ce317c2_0_473"/>
          <p:cNvCxnSpPr/>
          <p:nvPr/>
        </p:nvCxnSpPr>
        <p:spPr>
          <a:xfrm>
            <a:off x="2364206" y="3480845"/>
            <a:ext cx="270000" cy="2700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7" name="Google Shape;1187;gba5ce317c2_0_473"/>
          <p:cNvCxnSpPr/>
          <p:nvPr/>
        </p:nvCxnSpPr>
        <p:spPr>
          <a:xfrm rot="10800000" flipH="1">
            <a:off x="2382389" y="2802065"/>
            <a:ext cx="306300" cy="2451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88" name="Google Shape;1188;gba5ce317c2_0_473"/>
          <p:cNvCxnSpPr/>
          <p:nvPr/>
        </p:nvCxnSpPr>
        <p:spPr>
          <a:xfrm flipH="1">
            <a:off x="1728787" y="3487792"/>
            <a:ext cx="274200" cy="26700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89" name="Google Shape;1189;gba5ce317c2_0_473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dirty="0"/>
              <a:t>Work Style: Organisational role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693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gba5ce317c2_0_97"/>
          <p:cNvSpPr txBox="1">
            <a:spLocks noGrp="1"/>
          </p:cNvSpPr>
          <p:nvPr>
            <p:ph type="title"/>
          </p:nvPr>
        </p:nvSpPr>
        <p:spPr>
          <a:xfrm>
            <a:off x="374224" y="188423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dirty="0"/>
              <a:t>Priorities</a:t>
            </a:r>
            <a:endParaRPr dirty="0"/>
          </a:p>
        </p:txBody>
      </p:sp>
      <p:pic>
        <p:nvPicPr>
          <p:cNvPr id="1227" name="Google Shape;1227;gba5ce317c2_0_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9900" y="1332400"/>
            <a:ext cx="5829274" cy="2718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50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a5ce317c2_0_508"/>
          <p:cNvSpPr/>
          <p:nvPr/>
        </p:nvSpPr>
        <p:spPr>
          <a:xfrm>
            <a:off x="340625" y="919475"/>
            <a:ext cx="4179900" cy="3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8 scale ‘round robin’ questionnaire: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Security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Is the security of a stable job/career important?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Respect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How much do you want to be appreciated by others?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Contribution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Do you want to do a worthwhile job that might improve the lives of others?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Social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Does your job need to give you time to spend with family/friends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Interest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How much do you need to be interested in the work itself?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Rewards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Is the amount you are paid of primary importance?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Leisure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‘Work to live’ or ‘live to work’? 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Mobility</a:t>
            </a:r>
            <a:r>
              <a:rPr lang="en-GB" sz="1400" b="0" i="0" u="none" strike="noStrike" cap="none" dirty="0">
                <a:solidFill>
                  <a:srgbClr val="002646"/>
                </a:solidFill>
                <a:latin typeface="Arial"/>
                <a:ea typeface="Arial"/>
                <a:cs typeface="Arial"/>
                <a:sym typeface="Arial"/>
              </a:rPr>
              <a:t>: How prepared are you to move away, for the right role?</a:t>
            </a:r>
            <a:endParaRPr sz="1400" b="0" i="0" u="none" strike="noStrike" cap="none" dirty="0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6700" marR="0" lvl="0" indent="-1778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FF7900"/>
              </a:buClr>
              <a:buSzPts val="1400"/>
              <a:buFont typeface="Noto Sans Symbols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gba5ce317c2_0_508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dirty="0"/>
              <a:t>Priorities</a:t>
            </a:r>
            <a:endParaRPr dirty="0"/>
          </a:p>
        </p:txBody>
      </p:sp>
      <p:pic>
        <p:nvPicPr>
          <p:cNvPr id="1220" name="Google Shape;1220;gba5ce317c2_0_5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5400" y="1548350"/>
            <a:ext cx="4368549" cy="22636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090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ba5ce317c2_0_581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Study Interests</a:t>
            </a:r>
            <a:endParaRPr dirty="0"/>
          </a:p>
        </p:txBody>
      </p:sp>
      <p:sp>
        <p:nvSpPr>
          <p:cNvPr id="1234" name="Google Shape;1234;gba5ce317c2_0_581"/>
          <p:cNvSpPr txBox="1">
            <a:spLocks noGrp="1"/>
          </p:cNvSpPr>
          <p:nvPr>
            <p:ph type="body" idx="1"/>
          </p:nvPr>
        </p:nvSpPr>
        <p:spPr>
          <a:xfrm>
            <a:off x="274500" y="1647000"/>
            <a:ext cx="3819900" cy="18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</a:pPr>
            <a:r>
              <a:rPr lang="en-GB" dirty="0"/>
              <a:t>Optional questionnaire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dirty="0"/>
              <a:t>Suggest higher education subjects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dirty="0"/>
              <a:t>Assesses your level of interest in 150 study areas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dirty="0"/>
              <a:t>Widens Client’s understanding of  higher education subject options</a:t>
            </a:r>
            <a:endParaRPr dirty="0"/>
          </a:p>
        </p:txBody>
      </p:sp>
      <p:sp>
        <p:nvSpPr>
          <p:cNvPr id="1235" name="Google Shape;1235;gba5ce317c2_0_581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900" b="0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6" name="Google Shape;1236;gba5ce317c2_0_5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0350" y="1426638"/>
            <a:ext cx="4495902" cy="22902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79611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ba5ce317c2_0_103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 dirty="0"/>
              <a:t>Study Interests</a:t>
            </a:r>
            <a:endParaRPr dirty="0"/>
          </a:p>
        </p:txBody>
      </p:sp>
      <p:sp>
        <p:nvSpPr>
          <p:cNvPr id="1243" name="Google Shape;1243;gba5ce317c2_0_103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900" b="0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4" name="Google Shape;1244;gba5ce317c2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7149" y="1292250"/>
            <a:ext cx="6082574" cy="282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399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600775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My Choices - Career suggestions</a:t>
            </a:r>
            <a:endParaRPr/>
          </a:p>
        </p:txBody>
      </p:sp>
      <p:sp>
        <p:nvSpPr>
          <p:cNvPr id="392" name="Google Shape;392;p6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583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Detailed information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Route to that career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Required qualifications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Based on profile and qualifications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Over 600 in the library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Links to live job vacancies</a:t>
            </a:r>
            <a:endParaRPr/>
          </a:p>
        </p:txBody>
      </p:sp>
      <p:sp>
        <p:nvSpPr>
          <p:cNvPr id="393" name="Google Shape;393;p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  <p:pic>
        <p:nvPicPr>
          <p:cNvPr id="394" name="Google Shape;394;p6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3211670"/>
            <a:ext cx="3967697" cy="13829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95" name="Google Shape;395;p6" descr="A screenshot of a comput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7134" y="106306"/>
            <a:ext cx="2927201" cy="298219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96" name="Google Shape;39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00167" y="2634495"/>
            <a:ext cx="2818435" cy="17602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97" name="Google Shape;39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77976" y="143664"/>
            <a:ext cx="104097" cy="111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7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Regional LMI</a:t>
            </a:r>
            <a:endParaRPr/>
          </a:p>
        </p:txBody>
      </p:sp>
      <p:sp>
        <p:nvSpPr>
          <p:cNvPr id="403" name="Google Shape;403;p7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405601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/>
              <a:t>Number of jobs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/>
              <a:t>Rate of change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/>
              <a:t>Salary comparisons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None/>
            </a:pP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/>
              <a:t>Covering English Regions, Scotland and Wales</a:t>
            </a:r>
            <a:endParaRPr/>
          </a:p>
        </p:txBody>
      </p:sp>
      <p:sp>
        <p:nvSpPr>
          <p:cNvPr id="404" name="Google Shape;404;p7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  <p:pic>
        <p:nvPicPr>
          <p:cNvPr id="405" name="Google Shape;405;p7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50601" y="3078378"/>
            <a:ext cx="3656249" cy="137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Timeli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50601" y="1528442"/>
            <a:ext cx="3570425" cy="1440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7" descr="Graphical user interface, applicati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30783" y="145661"/>
            <a:ext cx="3610063" cy="1231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8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75424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My Choices – Subjects and Universities</a:t>
            </a:r>
            <a:endParaRPr/>
          </a:p>
        </p:txBody>
      </p:sp>
      <p:sp>
        <p:nvSpPr>
          <p:cNvPr id="413" name="Google Shape;413;p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815022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Subjects matched to Profile.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Detailed information including entry criteria and Tariff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Course search with links to University website and UCAS pages</a:t>
            </a:r>
            <a:endParaRPr/>
          </a:p>
        </p:txBody>
      </p:sp>
      <p:sp>
        <p:nvSpPr>
          <p:cNvPr id="414" name="Google Shape;414;p8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  <p:pic>
        <p:nvPicPr>
          <p:cNvPr id="415" name="Google Shape;415;p8" descr="Graphical user interface, application, webs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025102"/>
            <a:ext cx="4290597" cy="291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184" y="3175178"/>
            <a:ext cx="3843038" cy="127207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9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4639141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My Choices - Apprenticeships &amp;  vocational </a:t>
            </a:r>
            <a:endParaRPr/>
          </a:p>
        </p:txBody>
      </p:sp>
      <p:sp>
        <p:nvSpPr>
          <p:cNvPr id="422" name="Google Shape;422;p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65838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Vocational subject suggestions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Live apprenticeship data updated daily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Direct link to the “Apply” page</a:t>
            </a:r>
            <a:endParaRPr/>
          </a:p>
        </p:txBody>
      </p:sp>
      <p:sp>
        <p:nvSpPr>
          <p:cNvPr id="423" name="Google Shape;423;p9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  <p:pic>
        <p:nvPicPr>
          <p:cNvPr id="424" name="Google Shape;42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8792" y="475086"/>
            <a:ext cx="3864885" cy="36919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25" name="Google Shape;42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065" y="2845510"/>
            <a:ext cx="3694722" cy="15299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0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Progress - Action planning and next steps</a:t>
            </a:r>
            <a:endParaRPr/>
          </a:p>
        </p:txBody>
      </p:sp>
      <p:sp>
        <p:nvSpPr>
          <p:cNvPr id="431" name="Google Shape;431;p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Action planning tools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Planner section to store all favourites and shortlists</a:t>
            </a:r>
            <a:endParaRPr/>
          </a:p>
        </p:txBody>
      </p:sp>
      <p:sp>
        <p:nvSpPr>
          <p:cNvPr id="432" name="Google Shape;432;p10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  <p:pic>
        <p:nvPicPr>
          <p:cNvPr id="433" name="Google Shape;43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572356"/>
            <a:ext cx="4226995" cy="202226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34" name="Google Shape;43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6500" y="341361"/>
            <a:ext cx="3073300" cy="3755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What is Morrisby?</a:t>
            </a:r>
            <a:endParaRPr/>
          </a:p>
        </p:txBody>
      </p:sp>
      <p:sp>
        <p:nvSpPr>
          <p:cNvPr id="322" name="Google Shape;322;p2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65559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GB"/>
              <a:t>A Whole school careers guidance platform consisting of:</a:t>
            </a:r>
            <a:endParaRPr/>
          </a:p>
        </p:txBody>
      </p:sp>
      <p:grpSp>
        <p:nvGrpSpPr>
          <p:cNvPr id="323" name="Google Shape;323;p2"/>
          <p:cNvGrpSpPr/>
          <p:nvPr/>
        </p:nvGrpSpPr>
        <p:grpSpPr>
          <a:xfrm>
            <a:off x="670560" y="1743390"/>
            <a:ext cx="7004934" cy="2093595"/>
            <a:chOff x="3423" y="543239"/>
            <a:chExt cx="7004934" cy="2093595"/>
          </a:xfrm>
        </p:grpSpPr>
        <p:sp>
          <p:nvSpPr>
            <p:cNvPr id="324" name="Google Shape;324;p2"/>
            <p:cNvSpPr/>
            <p:nvPr/>
          </p:nvSpPr>
          <p:spPr>
            <a:xfrm>
              <a:off x="3423" y="543239"/>
              <a:ext cx="1629006" cy="1122385"/>
            </a:xfrm>
            <a:prstGeom prst="roundRect">
              <a:avLst>
                <a:gd name="adj" fmla="val 16667"/>
              </a:avLst>
            </a:prstGeom>
            <a:blipFill rotWithShape="1">
              <a:blip r:embed="rId3">
                <a:alphaModFix/>
              </a:blip>
              <a:stretch>
                <a:fillRect t="-8999" b="-8998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3423" y="1980244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 txBox="1"/>
            <p:nvPr/>
          </p:nvSpPr>
          <p:spPr>
            <a:xfrm>
              <a:off x="3423" y="1980244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Psychometric </a:t>
              </a:r>
              <a:r>
                <a:rPr lang="en-GB" sz="1100" b="1"/>
                <a:t>A</a:t>
              </a:r>
              <a:r>
                <a:rPr lang="en-GB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ssessments &amp; Guidance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Aptitudes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Aspirations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Priorities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Study Interests</a:t>
              </a:r>
              <a:endParaRPr/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Careers and Subject suggestions</a:t>
              </a:r>
              <a:endParaRPr/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795399" y="543239"/>
              <a:ext cx="1629006" cy="1122385"/>
            </a:xfrm>
            <a:prstGeom prst="roundRect">
              <a:avLst>
                <a:gd name="adj" fmla="val 16667"/>
              </a:avLst>
            </a:prstGeom>
            <a:blipFill rotWithShape="1">
              <a:blip r:embed="rId4">
                <a:alphaModFix/>
              </a:blip>
              <a:stretch>
                <a:fillRect t="-3999" b="-3999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795399" y="2005264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 txBox="1"/>
            <p:nvPr/>
          </p:nvSpPr>
          <p:spPr>
            <a:xfrm>
              <a:off x="1795399" y="2005264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Careers Lessons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Age 11-18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Covering the CDI Careers Learning framework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Complete with lesson plans, worksheets and presentations</a:t>
              </a:r>
              <a:endParaRPr/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587375" y="543239"/>
              <a:ext cx="1629006" cy="1122385"/>
            </a:xfrm>
            <a:prstGeom prst="roundRect">
              <a:avLst>
                <a:gd name="adj" fmla="val 16667"/>
              </a:avLst>
            </a:prstGeom>
            <a:blipFill rotWithShape="1">
              <a:blip r:embed="rId5">
                <a:alphaModFix/>
              </a:blip>
              <a:stretch>
                <a:fillRect t="-30997" b="-30995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587375" y="2025939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 txBox="1"/>
            <p:nvPr/>
          </p:nvSpPr>
          <p:spPr>
            <a:xfrm>
              <a:off x="3587375" y="2025939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Careers Library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Careers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Subjects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Universities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Courses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Apprenticeships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Job search</a:t>
              </a:r>
              <a:endParaRPr/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379351" y="543239"/>
              <a:ext cx="1629006" cy="1122385"/>
            </a:xfrm>
            <a:prstGeom prst="roundRect">
              <a:avLst>
                <a:gd name="adj" fmla="val 16667"/>
              </a:avLst>
            </a:prstGeom>
            <a:blipFill rotWithShape="1">
              <a:blip r:embed="rId6">
                <a:alphaModFix/>
              </a:blip>
              <a:stretch>
                <a:fillRect l="-1998" r="-1999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5379351" y="2032473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 txBox="1"/>
            <p:nvPr/>
          </p:nvSpPr>
          <p:spPr>
            <a:xfrm>
              <a:off x="5379351" y="2032473"/>
              <a:ext cx="1629006" cy="6043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25" tIns="78225" rIns="78225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Activity recording &amp; Destinations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Action planning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Careers Activities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Careers Interview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Meetings</a:t>
              </a:r>
              <a:endParaRPr/>
            </a:p>
            <a:p>
              <a:pPr marL="57150" marR="0" lvl="1" indent="-6350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•"/>
              </a:pPr>
              <a:r>
                <a:rPr lang="en-GB"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Destinations Survey</a:t>
              </a:r>
              <a:endParaRPr/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57150" marR="0" lvl="1" indent="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1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Parental access</a:t>
            </a:r>
            <a:endParaRPr/>
          </a:p>
        </p:txBody>
      </p:sp>
      <p:sp>
        <p:nvSpPr>
          <p:cNvPr id="440" name="Google Shape;440;p1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View and navigate the site completely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Not able to take or retake assessments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On simple invitation by email</a:t>
            </a:r>
            <a:endParaRPr/>
          </a:p>
        </p:txBody>
      </p:sp>
      <p:sp>
        <p:nvSpPr>
          <p:cNvPr id="441" name="Google Shape;441;p11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  <p:pic>
        <p:nvPicPr>
          <p:cNvPr id="442" name="Google Shape;442;p11"/>
          <p:cNvPicPr preferRelativeResize="0"/>
          <p:nvPr/>
        </p:nvPicPr>
        <p:blipFill rotWithShape="1">
          <a:blip r:embed="rId3">
            <a:alphaModFix/>
          </a:blip>
          <a:srcRect b="1121"/>
          <a:stretch/>
        </p:blipFill>
        <p:spPr>
          <a:xfrm>
            <a:off x="5469940" y="537131"/>
            <a:ext cx="3059569" cy="359365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1"/>
          <p:cNvSpPr txBox="1"/>
          <p:nvPr/>
        </p:nvSpPr>
        <p:spPr>
          <a:xfrm>
            <a:off x="549919" y="3976897"/>
            <a:ext cx="3765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information visit www.morrisby.com</a:t>
            </a:r>
            <a:endParaRPr/>
          </a:p>
        </p:txBody>
      </p:sp>
      <p:pic>
        <p:nvPicPr>
          <p:cNvPr id="444" name="Google Shape;44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919" y="2849632"/>
            <a:ext cx="3710069" cy="983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2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Built in career lessons</a:t>
            </a:r>
            <a:endParaRPr/>
          </a:p>
        </p:txBody>
      </p:sp>
      <p:sp>
        <p:nvSpPr>
          <p:cNvPr id="450" name="Google Shape;450;p12"/>
          <p:cNvSpPr txBox="1">
            <a:spLocks noGrp="1"/>
          </p:cNvSpPr>
          <p:nvPr>
            <p:ph type="body" idx="1"/>
          </p:nvPr>
        </p:nvSpPr>
        <p:spPr>
          <a:xfrm>
            <a:off x="6861437" y="533258"/>
            <a:ext cx="2227561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Full Careers Curriculum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Y7-13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44 lessons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Each including lesson plan, presentation and student resources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Mapped to CDI Framework, Gatsby and SkillsBuilder</a:t>
            </a:r>
            <a:endParaRPr/>
          </a:p>
        </p:txBody>
      </p:sp>
      <p:pic>
        <p:nvPicPr>
          <p:cNvPr id="451" name="Google Shape;45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630" y="1056898"/>
            <a:ext cx="6781022" cy="339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3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Activity recording and tracking</a:t>
            </a:r>
            <a:endParaRPr/>
          </a:p>
        </p:txBody>
      </p:sp>
      <p:sp>
        <p:nvSpPr>
          <p:cNvPr id="457" name="Google Shape;457;p13"/>
          <p:cNvSpPr txBox="1">
            <a:spLocks noGrp="1"/>
          </p:cNvSpPr>
          <p:nvPr>
            <p:ph type="body" idx="1"/>
          </p:nvPr>
        </p:nvSpPr>
        <p:spPr>
          <a:xfrm>
            <a:off x="6167044" y="518195"/>
            <a:ext cx="2660189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Assign any of the Morrisby Lessons or create your own activities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Record Career Assemblies, Careers Fairs, Open days, Mock Interviews, University visits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Add Gatsby benchmarks, Skills or your own Tags</a:t>
            </a:r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22</a:t>
            </a:fld>
            <a:endParaRPr/>
          </a:p>
        </p:txBody>
      </p:sp>
      <p:pic>
        <p:nvPicPr>
          <p:cNvPr id="459" name="Google Shape;459;p13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55022" b="36730"/>
          <a:stretch/>
        </p:blipFill>
        <p:spPr>
          <a:xfrm>
            <a:off x="6562546" y="2571750"/>
            <a:ext cx="2118573" cy="171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6767" y="1375595"/>
            <a:ext cx="6022894" cy="2929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4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Careers Plan generation</a:t>
            </a:r>
            <a:endParaRPr/>
          </a:p>
        </p:txBody>
      </p:sp>
      <p:sp>
        <p:nvSpPr>
          <p:cNvPr id="466" name="Google Shape;466;p14"/>
          <p:cNvSpPr txBox="1">
            <a:spLocks noGrp="1"/>
          </p:cNvSpPr>
          <p:nvPr>
            <p:ph type="body" idx="1"/>
          </p:nvPr>
        </p:nvSpPr>
        <p:spPr>
          <a:xfrm>
            <a:off x="185066" y="1056898"/>
            <a:ext cx="593979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Ready-made careers plan that you can simply edit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Default plan with 44 complete lessons and activities</a:t>
            </a:r>
            <a:endParaRPr/>
          </a:p>
        </p:txBody>
      </p:sp>
      <p:sp>
        <p:nvSpPr>
          <p:cNvPr id="467" name="Google Shape;467;p14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pic>
        <p:nvPicPr>
          <p:cNvPr id="468" name="Google Shape;468;p14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1472" y="1810149"/>
            <a:ext cx="1949783" cy="266126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69" name="Google Shape;4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2939" y="1810149"/>
            <a:ext cx="2219348" cy="31338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5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Feedback and student voice</a:t>
            </a:r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body" idx="1"/>
          </p:nvPr>
        </p:nvSpPr>
        <p:spPr>
          <a:xfrm>
            <a:off x="178191" y="1056898"/>
            <a:ext cx="593979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Simple form (to replace all those slips)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Automatically collated making ideal evidence for inspection</a:t>
            </a:r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pic>
        <p:nvPicPr>
          <p:cNvPr id="477" name="Google Shape;477;p15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" y="1747311"/>
            <a:ext cx="3569033" cy="3196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478" name="Google Shape;478;p15" descr="A picture containing funnel char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3050" y="1747310"/>
            <a:ext cx="2245498" cy="3196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Data and Dashboards</a:t>
            </a:r>
            <a:endParaRPr/>
          </a:p>
        </p:txBody>
      </p:sp>
      <p:sp>
        <p:nvSpPr>
          <p:cNvPr id="484" name="Google Shape;484;p16"/>
          <p:cNvSpPr txBox="1">
            <a:spLocks noGrp="1"/>
          </p:cNvSpPr>
          <p:nvPr>
            <p:ph type="body" idx="1"/>
          </p:nvPr>
        </p:nvSpPr>
        <p:spPr>
          <a:xfrm>
            <a:off x="178191" y="1056898"/>
            <a:ext cx="593979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Group and Student level data at a glance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Range of bulk pdf and csv downloads</a:t>
            </a:r>
            <a:endParaRPr/>
          </a:p>
        </p:txBody>
      </p:sp>
      <p:sp>
        <p:nvSpPr>
          <p:cNvPr id="485" name="Google Shape;485;p1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pic>
        <p:nvPicPr>
          <p:cNvPr id="486" name="Google Shape;486;p16" descr="Ch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91" y="1914298"/>
            <a:ext cx="4292093" cy="2598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16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914298"/>
            <a:ext cx="4457191" cy="2598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7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Data and Compass+</a:t>
            </a:r>
            <a:endParaRPr/>
          </a:p>
        </p:txBody>
      </p:sp>
      <p:sp>
        <p:nvSpPr>
          <p:cNvPr id="493" name="Google Shape;493;p17"/>
          <p:cNvSpPr txBox="1">
            <a:spLocks noGrp="1"/>
          </p:cNvSpPr>
          <p:nvPr>
            <p:ph type="body" idx="1"/>
          </p:nvPr>
        </p:nvSpPr>
        <p:spPr>
          <a:xfrm>
            <a:off x="178191" y="1056898"/>
            <a:ext cx="593979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Export from Morrisby and Import to Compass+</a:t>
            </a:r>
            <a:endParaRPr/>
          </a:p>
        </p:txBody>
      </p:sp>
      <p:sp>
        <p:nvSpPr>
          <p:cNvPr id="494" name="Google Shape;494;p17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pic>
        <p:nvPicPr>
          <p:cNvPr id="495" name="Google Shape;495;p17" descr="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72012" t="6000" b="33616"/>
          <a:stretch/>
        </p:blipFill>
        <p:spPr>
          <a:xfrm>
            <a:off x="354976" y="1989231"/>
            <a:ext cx="2559270" cy="2871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7" descr="Graphical user interface, applicati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1030" y="2017396"/>
            <a:ext cx="5595771" cy="248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8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The output </a:t>
            </a:r>
            <a:endParaRPr/>
          </a:p>
        </p:txBody>
      </p:sp>
      <p:sp>
        <p:nvSpPr>
          <p:cNvPr id="502" name="Google Shape;502;p18"/>
          <p:cNvSpPr txBox="1">
            <a:spLocks noGrp="1"/>
          </p:cNvSpPr>
          <p:nvPr>
            <p:ph type="body" idx="1"/>
          </p:nvPr>
        </p:nvSpPr>
        <p:spPr>
          <a:xfrm>
            <a:off x="457200" y="1080174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Morrisby Learner Passport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Digital “Record of achievement”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Careers activities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Skills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Qualifications</a:t>
            </a:r>
            <a:endParaRPr/>
          </a:p>
        </p:txBody>
      </p:sp>
      <p:sp>
        <p:nvSpPr>
          <p:cNvPr id="503" name="Google Shape;503;p18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504" name="Google Shape;504;p18"/>
          <p:cNvSpPr>
            <a:spLocks noGrp="1"/>
          </p:cNvSpPr>
          <p:nvPr>
            <p:ph type="pic" idx="2"/>
          </p:nvPr>
        </p:nvSpPr>
        <p:spPr>
          <a:xfrm>
            <a:off x="5463577" y="337005"/>
            <a:ext cx="3068365" cy="4058013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505" name="Google Shape;505;p18"/>
          <p:cNvPicPr preferRelativeResize="0"/>
          <p:nvPr/>
        </p:nvPicPr>
        <p:blipFill rotWithShape="1">
          <a:blip r:embed="rId3">
            <a:alphaModFix/>
          </a:blip>
          <a:srcRect b="6993"/>
          <a:stretch/>
        </p:blipFill>
        <p:spPr>
          <a:xfrm>
            <a:off x="5463577" y="337005"/>
            <a:ext cx="3068365" cy="405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348" y="2818827"/>
            <a:ext cx="4414514" cy="217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438764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Student Destinations activity recording</a:t>
            </a:r>
            <a:endParaRPr/>
          </a:p>
        </p:txBody>
      </p:sp>
      <p:sp>
        <p:nvSpPr>
          <p:cNvPr id="512" name="Google Shape;512;p19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4864195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Intended destinations for Y11,12 and 13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Student activity with email and app notifications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Students invited to find out more about Alumni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Invited to update or enter their (non-school) contact details</a:t>
            </a:r>
            <a:endParaRPr/>
          </a:p>
        </p:txBody>
      </p:sp>
      <p:sp>
        <p:nvSpPr>
          <p:cNvPr id="513" name="Google Shape;513;p19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pic>
        <p:nvPicPr>
          <p:cNvPr id="514" name="Google Shape;514;p19"/>
          <p:cNvPicPr preferRelativeResize="0"/>
          <p:nvPr/>
        </p:nvPicPr>
        <p:blipFill rotWithShape="1">
          <a:blip r:embed="rId3">
            <a:alphaModFix/>
          </a:blip>
          <a:srcRect b="1121"/>
          <a:stretch/>
        </p:blipFill>
        <p:spPr>
          <a:xfrm>
            <a:off x="5469940" y="537131"/>
            <a:ext cx="3059569" cy="359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3047184"/>
            <a:ext cx="1678364" cy="189681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16" name="Google Shape;51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9940" y="495531"/>
            <a:ext cx="3123318" cy="344781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9"/>
          <p:cNvSpPr/>
          <p:nvPr/>
        </p:nvSpPr>
        <p:spPr>
          <a:xfrm>
            <a:off x="5924005" y="2921041"/>
            <a:ext cx="738051" cy="49266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20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Destinations data management</a:t>
            </a:r>
            <a:endParaRPr/>
          </a:p>
        </p:txBody>
      </p:sp>
      <p:sp>
        <p:nvSpPr>
          <p:cNvPr id="523" name="Google Shape;523;p20"/>
          <p:cNvSpPr txBox="1">
            <a:spLocks noGrp="1"/>
          </p:cNvSpPr>
          <p:nvPr>
            <p:ph type="body" idx="1"/>
          </p:nvPr>
        </p:nvSpPr>
        <p:spPr>
          <a:xfrm>
            <a:off x="6243701" y="1056898"/>
            <a:ext cx="2770701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Student Surveys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Tutors/Staff can review and update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Data can be exported as csv for further analysis and transmission to Local Authorities. </a:t>
            </a:r>
            <a:endParaRPr/>
          </a:p>
        </p:txBody>
      </p:sp>
      <p:pic>
        <p:nvPicPr>
          <p:cNvPr id="524" name="Google Shape;52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40937"/>
            <a:ext cx="6132667" cy="2748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"/>
          <p:cNvSpPr txBox="1">
            <a:spLocks noGrp="1"/>
          </p:cNvSpPr>
          <p:nvPr>
            <p:ph type="title"/>
          </p:nvPr>
        </p:nvSpPr>
        <p:spPr>
          <a:xfrm>
            <a:off x="457199" y="178873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Morrisby components</a:t>
            </a:r>
            <a:endParaRPr/>
          </a:p>
        </p:txBody>
      </p:sp>
      <p:sp>
        <p:nvSpPr>
          <p:cNvPr id="341" name="Google Shape;341;p3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grpSp>
        <p:nvGrpSpPr>
          <p:cNvPr id="342" name="Google Shape;342;p3"/>
          <p:cNvGrpSpPr/>
          <p:nvPr/>
        </p:nvGrpSpPr>
        <p:grpSpPr>
          <a:xfrm>
            <a:off x="2115563" y="1168781"/>
            <a:ext cx="3221837" cy="3221836"/>
            <a:chOff x="466534" y="0"/>
            <a:chExt cx="3221837" cy="3221836"/>
          </a:xfrm>
        </p:grpSpPr>
        <p:sp>
          <p:nvSpPr>
            <p:cNvPr id="343" name="Google Shape;343;p3"/>
            <p:cNvSpPr/>
            <p:nvPr/>
          </p:nvSpPr>
          <p:spPr>
            <a:xfrm>
              <a:off x="1271993" y="0"/>
              <a:ext cx="1610918" cy="16109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 txBox="1"/>
            <p:nvPr/>
          </p:nvSpPr>
          <p:spPr>
            <a:xfrm>
              <a:off x="1674723" y="805459"/>
              <a:ext cx="805459" cy="80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Morrisby Profile</a:t>
              </a: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66534" y="1610918"/>
              <a:ext cx="1610918" cy="16109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 txBox="1"/>
            <p:nvPr/>
          </p:nvSpPr>
          <p:spPr>
            <a:xfrm>
              <a:off x="869264" y="2416377"/>
              <a:ext cx="805459" cy="80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Higher</a:t>
              </a: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 rot="10800000">
              <a:off x="1271993" y="1610918"/>
              <a:ext cx="1610918" cy="16109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 txBox="1"/>
            <p:nvPr/>
          </p:nvSpPr>
          <p:spPr>
            <a:xfrm>
              <a:off x="1674722" y="1610918"/>
              <a:ext cx="805459" cy="80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Morrisby Careers (The Core Module)</a:t>
              </a: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2077453" y="1610918"/>
              <a:ext cx="1610918" cy="1610918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 txBox="1"/>
            <p:nvPr/>
          </p:nvSpPr>
          <p:spPr>
            <a:xfrm>
              <a:off x="2480183" y="2416377"/>
              <a:ext cx="805459" cy="805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GB" sz="11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Work Experience</a:t>
              </a:r>
              <a:endParaRPr/>
            </a:p>
          </p:txBody>
        </p:sp>
      </p:grpSp>
      <p:sp>
        <p:nvSpPr>
          <p:cNvPr id="351" name="Google Shape;351;p3"/>
          <p:cNvSpPr txBox="1"/>
          <p:nvPr/>
        </p:nvSpPr>
        <p:spPr>
          <a:xfrm>
            <a:off x="1079405" y="1529452"/>
            <a:ext cx="193512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003B61"/>
                </a:solidFill>
                <a:latin typeface="Nunito Medium"/>
                <a:ea typeface="Nunito Medium"/>
                <a:cs typeface="Nunito Medium"/>
                <a:sym typeface="Nunito Medium"/>
              </a:rPr>
              <a:t>Per Student – Advanced psychometric toolset and careers/subject suggestions. Age 15+</a:t>
            </a:r>
            <a:endParaRPr/>
          </a:p>
        </p:txBody>
      </p:sp>
      <p:sp>
        <p:nvSpPr>
          <p:cNvPr id="352" name="Google Shape;352;p3"/>
          <p:cNvSpPr txBox="1"/>
          <p:nvPr/>
        </p:nvSpPr>
        <p:spPr>
          <a:xfrm>
            <a:off x="5059664" y="2882176"/>
            <a:ext cx="1932166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003B61"/>
                </a:solidFill>
                <a:latin typeface="Nunito Medium"/>
                <a:ea typeface="Nunito Medium"/>
                <a:cs typeface="Nunito Medium"/>
                <a:sym typeface="Nunito Medium"/>
              </a:rPr>
              <a:t>Add on to Morrisby Careers to manage work experience for Students, Employers</a:t>
            </a:r>
            <a:endParaRPr/>
          </a:p>
        </p:txBody>
      </p:sp>
      <p:sp>
        <p:nvSpPr>
          <p:cNvPr id="353" name="Google Shape;353;p3"/>
          <p:cNvSpPr txBox="1"/>
          <p:nvPr/>
        </p:nvSpPr>
        <p:spPr>
          <a:xfrm>
            <a:off x="461134" y="2877424"/>
            <a:ext cx="2041931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003B61"/>
                </a:solidFill>
                <a:latin typeface="Nunito Medium"/>
                <a:ea typeface="Nunito Medium"/>
                <a:cs typeface="Nunito Medium"/>
                <a:sym typeface="Nunito Medium"/>
              </a:rPr>
              <a:t>For sixth forms – with advanced UCAS search, personal statement, academic references and learner passport</a:t>
            </a:r>
            <a:endParaRPr/>
          </a:p>
        </p:txBody>
      </p:sp>
      <p:sp>
        <p:nvSpPr>
          <p:cNvPr id="354" name="Google Shape;354;p3"/>
          <p:cNvSpPr txBox="1"/>
          <p:nvPr/>
        </p:nvSpPr>
        <p:spPr>
          <a:xfrm>
            <a:off x="4302874" y="1529452"/>
            <a:ext cx="243918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003B61"/>
                </a:solidFill>
                <a:latin typeface="Nunito Medium"/>
                <a:ea typeface="Nunito Medium"/>
                <a:cs typeface="Nunito Medium"/>
                <a:sym typeface="Nunito Medium"/>
              </a:rPr>
              <a:t>School-wide careers platform with careers, courses, subjects, apprenticeships and careers planning, activity tracking/reporting</a:t>
            </a:r>
            <a:endParaRPr/>
          </a:p>
        </p:txBody>
      </p:sp>
      <p:cxnSp>
        <p:nvCxnSpPr>
          <p:cNvPr id="355" name="Google Shape;355;p3"/>
          <p:cNvCxnSpPr/>
          <p:nvPr/>
        </p:nvCxnSpPr>
        <p:spPr>
          <a:xfrm rot="10800000" flipH="1">
            <a:off x="4084144" y="2473226"/>
            <a:ext cx="920993" cy="565781"/>
          </a:xfrm>
          <a:prstGeom prst="straightConnector1">
            <a:avLst/>
          </a:prstGeom>
          <a:noFill/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1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Morrisby Higher </a:t>
            </a:r>
            <a:endParaRPr/>
          </a:p>
        </p:txBody>
      </p:sp>
      <p:sp>
        <p:nvSpPr>
          <p:cNvPr id="530" name="Google Shape;530;p21"/>
          <p:cNvSpPr txBox="1">
            <a:spLocks noGrp="1"/>
          </p:cNvSpPr>
          <p:nvPr>
            <p:ph type="body" idx="1"/>
          </p:nvPr>
        </p:nvSpPr>
        <p:spPr>
          <a:xfrm>
            <a:off x="311728" y="1978068"/>
            <a:ext cx="4386432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GB"/>
              <a:t>Additional tools for sixth forms and Colleges</a:t>
            </a:r>
            <a:endParaRPr/>
          </a:p>
        </p:txBody>
      </p:sp>
      <p:sp>
        <p:nvSpPr>
          <p:cNvPr id="531" name="Google Shape;531;p21"/>
          <p:cNvSpPr txBox="1">
            <a:spLocks noGrp="1"/>
          </p:cNvSpPr>
          <p:nvPr>
            <p:ph type="sldNum" idx="4294967295"/>
          </p:nvPr>
        </p:nvSpPr>
        <p:spPr>
          <a:xfrm>
            <a:off x="0" y="4722813"/>
            <a:ext cx="4572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532" name="Google Shape;532;p21"/>
          <p:cNvSpPr txBox="1"/>
          <p:nvPr/>
        </p:nvSpPr>
        <p:spPr>
          <a:xfrm>
            <a:off x="524671" y="2444296"/>
            <a:ext cx="41734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With up-to-date data from a variety of sources including UCAS, HESA, Office for Students and Times Higher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2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3932638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Enhanced student experience</a:t>
            </a:r>
            <a:endParaRPr/>
          </a:p>
        </p:txBody>
      </p:sp>
      <p:sp>
        <p:nvSpPr>
          <p:cNvPr id="538" name="Google Shape;538;p22"/>
          <p:cNvSpPr txBox="1">
            <a:spLocks noGrp="1"/>
          </p:cNvSpPr>
          <p:nvPr>
            <p:ph type="body" idx="1"/>
          </p:nvPr>
        </p:nvSpPr>
        <p:spPr>
          <a:xfrm>
            <a:off x="457200" y="1328870"/>
            <a:ext cx="271707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Study interest questionnaire to help with course ideas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Detailed course information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Course comparisons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Shortlist output and sharing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Personal statement development</a:t>
            </a:r>
            <a:endParaRPr/>
          </a:p>
        </p:txBody>
      </p:sp>
      <p:sp>
        <p:nvSpPr>
          <p:cNvPr id="539" name="Google Shape;539;p22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pic>
        <p:nvPicPr>
          <p:cNvPr id="540" name="Google Shape;54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3673" y="251414"/>
            <a:ext cx="4192109" cy="447195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Study Interests questionnaire</a:t>
            </a:r>
            <a:endParaRPr/>
          </a:p>
        </p:txBody>
      </p:sp>
      <p:sp>
        <p:nvSpPr>
          <p:cNvPr id="546" name="Google Shape;546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2381916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Psychometric assessment that matches students to 150 Higher education subjects and adds to the assessments and questionnaires that have gone before</a:t>
            </a:r>
            <a:endParaRPr/>
          </a:p>
        </p:txBody>
      </p:sp>
      <p:pic>
        <p:nvPicPr>
          <p:cNvPr id="547" name="Google Shape;54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3259" y="1056748"/>
            <a:ext cx="5032038" cy="2810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4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Enhanced course search</a:t>
            </a:r>
            <a:endParaRPr/>
          </a:p>
        </p:txBody>
      </p:sp>
      <p:sp>
        <p:nvSpPr>
          <p:cNvPr id="553" name="Google Shape;553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2381916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Safe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Target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Stretch</a:t>
            </a:r>
            <a:endParaRPr/>
          </a:p>
        </p:txBody>
      </p:sp>
      <p:pic>
        <p:nvPicPr>
          <p:cNvPr id="554" name="Google Shape;554;p24" descr="Graphical user interface, text, application, emai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9413" y="739039"/>
            <a:ext cx="4691282" cy="27827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55" name="Google Shape;555;p24" descr="Graphical user interface,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237" t="29128" r="13147"/>
          <a:stretch/>
        </p:blipFill>
        <p:spPr>
          <a:xfrm>
            <a:off x="123305" y="2330182"/>
            <a:ext cx="4119784" cy="204967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5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Course detail</a:t>
            </a:r>
            <a:endParaRPr/>
          </a:p>
        </p:txBody>
      </p:sp>
      <p:sp>
        <p:nvSpPr>
          <p:cNvPr id="561" name="Google Shape;561;p25"/>
          <p:cNvSpPr txBox="1">
            <a:spLocks noGrp="1"/>
          </p:cNvSpPr>
          <p:nvPr>
            <p:ph type="body" idx="1"/>
          </p:nvPr>
        </p:nvSpPr>
        <p:spPr>
          <a:xfrm>
            <a:off x="335707" y="1200151"/>
            <a:ext cx="2381916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Dedicated course page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Course comparison tool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200"/>
              <a:t>Shortlists</a:t>
            </a:r>
            <a:endParaRPr/>
          </a:p>
        </p:txBody>
      </p:sp>
      <p:pic>
        <p:nvPicPr>
          <p:cNvPr id="562" name="Google Shape;56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6774" y="0"/>
            <a:ext cx="4418764" cy="2661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6775" y="2655026"/>
            <a:ext cx="4418764" cy="193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707" y="2063932"/>
            <a:ext cx="3517265" cy="3020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6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Research – build and share a shortlist</a:t>
            </a:r>
            <a:endParaRPr/>
          </a:p>
        </p:txBody>
      </p:sp>
      <p:sp>
        <p:nvSpPr>
          <p:cNvPr id="570" name="Google Shape;570;p26"/>
          <p:cNvSpPr txBox="1">
            <a:spLocks noGrp="1"/>
          </p:cNvSpPr>
          <p:nvPr>
            <p:ph type="body" idx="1"/>
          </p:nvPr>
        </p:nvSpPr>
        <p:spPr>
          <a:xfrm>
            <a:off x="4669972" y="1476313"/>
            <a:ext cx="2893422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View Courses – in categories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Research and then add to Favourites (shortlist)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Can then share (via email as a pdf)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Shortlist will also be in Locker</a:t>
            </a:r>
            <a:endParaRPr/>
          </a:p>
        </p:txBody>
      </p:sp>
      <p:sp>
        <p:nvSpPr>
          <p:cNvPr id="571" name="Google Shape;571;p2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  <p:pic>
        <p:nvPicPr>
          <p:cNvPr id="572" name="Google Shape;57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811" y="1413765"/>
            <a:ext cx="4385189" cy="3530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7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Oxbridge Tools</a:t>
            </a:r>
            <a:endParaRPr/>
          </a:p>
        </p:txBody>
      </p:sp>
      <p:sp>
        <p:nvSpPr>
          <p:cNvPr id="578" name="Google Shape;578;p27"/>
          <p:cNvSpPr txBox="1">
            <a:spLocks noGrp="1"/>
          </p:cNvSpPr>
          <p:nvPr>
            <p:ph type="body" idx="1"/>
          </p:nvPr>
        </p:nvSpPr>
        <p:spPr>
          <a:xfrm>
            <a:off x="6919876" y="328376"/>
            <a:ext cx="2139216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Overview information about Oxbridge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Detailed College profiles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College comparisons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Oxbridge Search within the course area</a:t>
            </a:r>
            <a:endParaRPr/>
          </a:p>
        </p:txBody>
      </p:sp>
      <p:sp>
        <p:nvSpPr>
          <p:cNvPr id="579" name="Google Shape;579;p27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pic>
        <p:nvPicPr>
          <p:cNvPr id="580" name="Google Shape;580;p27"/>
          <p:cNvPicPr preferRelativeResize="0"/>
          <p:nvPr/>
        </p:nvPicPr>
        <p:blipFill rotWithShape="1">
          <a:blip r:embed="rId3">
            <a:alphaModFix/>
          </a:blip>
          <a:srcRect r="35841"/>
          <a:stretch/>
        </p:blipFill>
        <p:spPr>
          <a:xfrm>
            <a:off x="3926218" y="69210"/>
            <a:ext cx="2593972" cy="28702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81" name="Google Shape;58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9883" y="3120087"/>
            <a:ext cx="2775857" cy="195420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82" name="Google Shape;58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685" y="913929"/>
            <a:ext cx="2687397" cy="27166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8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Personal statement wizard</a:t>
            </a:r>
            <a:endParaRPr/>
          </a:p>
        </p:txBody>
      </p:sp>
      <p:sp>
        <p:nvSpPr>
          <p:cNvPr id="588" name="Google Shape;588;p2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219008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Supported wizard or free form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Collaborative editing and “post-its”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Full audit trail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Output as text for UCAS or pdf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/>
          </a:p>
        </p:txBody>
      </p:sp>
      <p:pic>
        <p:nvPicPr>
          <p:cNvPr id="589" name="Google Shape;58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701" y="703747"/>
            <a:ext cx="3738099" cy="20303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90" name="Google Shape;590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8619" y="2951915"/>
            <a:ext cx="3738099" cy="192677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9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Predicted grades</a:t>
            </a:r>
            <a:endParaRPr/>
          </a:p>
        </p:txBody>
      </p:sp>
      <p:sp>
        <p:nvSpPr>
          <p:cNvPr id="596" name="Google Shape;596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219456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Grade entry (range – high to low)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Alerts and notifications for any overdue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Ability to “Chase” staff</a:t>
            </a:r>
            <a:endParaRPr/>
          </a:p>
        </p:txBody>
      </p:sp>
      <p:pic>
        <p:nvPicPr>
          <p:cNvPr id="597" name="Google Shape;59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0360" y="884370"/>
            <a:ext cx="5380051" cy="33747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0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Academic references</a:t>
            </a:r>
            <a:endParaRPr/>
          </a:p>
        </p:txBody>
      </p:sp>
      <p:sp>
        <p:nvSpPr>
          <p:cNvPr id="603" name="Google Shape;603;p30"/>
          <p:cNvSpPr txBox="1">
            <a:spLocks noGrp="1"/>
          </p:cNvSpPr>
          <p:nvPr>
            <p:ph type="body" idx="1"/>
          </p:nvPr>
        </p:nvSpPr>
        <p:spPr>
          <a:xfrm>
            <a:off x="347049" y="1125703"/>
            <a:ext cx="2574906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Full management of academic reference process including new UCAS format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Output as text or pdf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Ability to “Chase” staff who are yet to provide references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Task list for staff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 sz="1400"/>
          </a:p>
        </p:txBody>
      </p:sp>
      <p:pic>
        <p:nvPicPr>
          <p:cNvPr id="604" name="Google Shape;60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451" y="3542455"/>
            <a:ext cx="1979217" cy="12589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605" name="Google Shape;60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3469" y="1125703"/>
            <a:ext cx="6036041" cy="31069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4565476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Morrisby Careers</a:t>
            </a:r>
            <a:endParaRPr/>
          </a:p>
        </p:txBody>
      </p:sp>
      <p:sp>
        <p:nvSpPr>
          <p:cNvPr id="361" name="Google Shape;361;p4"/>
          <p:cNvSpPr txBox="1">
            <a:spLocks noGrp="1"/>
          </p:cNvSpPr>
          <p:nvPr>
            <p:ph type="body" idx="1"/>
          </p:nvPr>
        </p:nvSpPr>
        <p:spPr>
          <a:xfrm>
            <a:off x="371006" y="2252352"/>
            <a:ext cx="3743325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GB"/>
              <a:t>Whole-school careers platform with school-wide activity tracking</a:t>
            </a:r>
            <a:endParaRPr/>
          </a:p>
        </p:txBody>
      </p:sp>
      <p:pic>
        <p:nvPicPr>
          <p:cNvPr id="362" name="Google Shape;362;p4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9643" y="2147048"/>
            <a:ext cx="706362" cy="52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31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Data and dashboards</a:t>
            </a:r>
            <a:endParaRPr/>
          </a:p>
        </p:txBody>
      </p:sp>
      <p:sp>
        <p:nvSpPr>
          <p:cNvPr id="611" name="Google Shape;611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2465043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Dedicated Higher tab (to add to the other student info tabs)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Everything visible on one page including alerts for specialist subjects and status of references, personal statements and predicted grades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Additional information in the Student page</a:t>
            </a:r>
            <a:endParaRPr/>
          </a:p>
        </p:txBody>
      </p:sp>
      <p:pic>
        <p:nvPicPr>
          <p:cNvPr id="612" name="Google Shape;61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67743" y="874018"/>
            <a:ext cx="5440127" cy="358032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2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Morrisby Profile </a:t>
            </a:r>
            <a:endParaRPr/>
          </a:p>
        </p:txBody>
      </p:sp>
      <p:sp>
        <p:nvSpPr>
          <p:cNvPr id="618" name="Google Shape;618;p32"/>
          <p:cNvSpPr txBox="1">
            <a:spLocks noGrp="1"/>
          </p:cNvSpPr>
          <p:nvPr>
            <p:ph type="body" idx="1"/>
          </p:nvPr>
        </p:nvSpPr>
        <p:spPr>
          <a:xfrm>
            <a:off x="311728" y="1978068"/>
            <a:ext cx="4386432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GB"/>
              <a:t>Advanced Psychometric toolset</a:t>
            </a:r>
            <a:endParaRPr/>
          </a:p>
        </p:txBody>
      </p:sp>
      <p:sp>
        <p:nvSpPr>
          <p:cNvPr id="619" name="Google Shape;619;p32"/>
          <p:cNvSpPr txBox="1">
            <a:spLocks noGrp="1"/>
          </p:cNvSpPr>
          <p:nvPr>
            <p:ph type="sldNum" idx="4294967295"/>
          </p:nvPr>
        </p:nvSpPr>
        <p:spPr>
          <a:xfrm>
            <a:off x="0" y="4722813"/>
            <a:ext cx="4572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sp>
        <p:nvSpPr>
          <p:cNvPr id="620" name="Google Shape;620;p32"/>
          <p:cNvSpPr txBox="1"/>
          <p:nvPr/>
        </p:nvSpPr>
        <p:spPr>
          <a:xfrm>
            <a:off x="524671" y="2444296"/>
            <a:ext cx="41734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Detailed insight into student aptitudes and interests with career and course suggestions to make future pathways and options choices a better fit.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3"/>
          <p:cNvSpPr/>
          <p:nvPr/>
        </p:nvSpPr>
        <p:spPr>
          <a:xfrm>
            <a:off x="534497" y="1598868"/>
            <a:ext cx="2916300" cy="3011100"/>
          </a:xfrm>
          <a:prstGeom prst="rect">
            <a:avLst/>
          </a:prstGeom>
          <a:gradFill>
            <a:gsLst>
              <a:gs pos="0">
                <a:srgbClr val="FEC999"/>
              </a:gs>
              <a:gs pos="50000">
                <a:srgbClr val="FFC5B1"/>
              </a:gs>
              <a:gs pos="100000">
                <a:srgbClr val="FFE2D9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How well researched are they?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Is it really appropriate?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How can they be so certain that they will be good at it?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At the very least, we may confirm their goals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OR, we may give them alternative new ideas about courses and careers they had never considered before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3"/>
          <p:cNvSpPr/>
          <p:nvPr/>
        </p:nvSpPr>
        <p:spPr>
          <a:xfrm>
            <a:off x="3720851" y="1598868"/>
            <a:ext cx="3026100" cy="3011100"/>
          </a:xfrm>
          <a:prstGeom prst="rect">
            <a:avLst/>
          </a:prstGeom>
          <a:gradFill>
            <a:gsLst>
              <a:gs pos="0">
                <a:srgbClr val="FEC999"/>
              </a:gs>
              <a:gs pos="50000">
                <a:srgbClr val="FFC5B1"/>
              </a:gs>
              <a:gs pos="100000">
                <a:srgbClr val="FFE2D9"/>
              </a:gs>
            </a:gsLst>
            <a:lin ang="5400012" scaled="0"/>
          </a:gra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We assess their strengths, personality and interests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And match these to careers 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Provide information on 600+ careers, including qualification requirements, salaries, videos, professional bodies &amp; opportunities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Show them courses available &amp; institutions (UK/Ireland/Europe)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7900"/>
              </a:buClr>
              <a:buSzPts val="1350"/>
              <a:buFont typeface="Arial"/>
              <a:buChar char="•"/>
            </a:pP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But also allow </a:t>
            </a:r>
            <a:r>
              <a:rPr lang="en-GB" sz="1350" b="0" i="1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modifying</a:t>
            </a:r>
            <a:r>
              <a:rPr lang="en-GB" sz="1350" b="0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 of results</a:t>
            </a:r>
            <a:endParaRPr sz="14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3"/>
          <p:cNvSpPr txBox="1"/>
          <p:nvPr/>
        </p:nvSpPr>
        <p:spPr>
          <a:xfrm>
            <a:off x="476572" y="295757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r>
              <a:rPr lang="en-GB" sz="2400" b="1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Morrisby Profile Objectives</a:t>
            </a:r>
            <a:endParaRPr sz="2400" b="1" i="0" u="none" strike="noStrike" cap="none">
              <a:solidFill>
                <a:srgbClr val="003B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33"/>
          <p:cNvSpPr txBox="1"/>
          <p:nvPr/>
        </p:nvSpPr>
        <p:spPr>
          <a:xfrm>
            <a:off x="534497" y="1169600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lang="en-GB" sz="1400" b="1" i="1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 know </a:t>
            </a:r>
            <a:r>
              <a:rPr lang="en-GB" sz="1400" b="1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what they want to 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3"/>
          <p:cNvSpPr txBox="1"/>
          <p:nvPr/>
        </p:nvSpPr>
        <p:spPr>
          <a:xfrm>
            <a:off x="3928473" y="1169600"/>
            <a:ext cx="310622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6700" marR="0" lvl="0" indent="-266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GB" sz="1400" b="1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You have </a:t>
            </a:r>
            <a:r>
              <a:rPr lang="en-GB" sz="1400" b="1" i="1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little</a:t>
            </a:r>
            <a:r>
              <a:rPr lang="en-GB" sz="1400" b="1" i="0" u="none" strike="noStrike" cap="none">
                <a:solidFill>
                  <a:srgbClr val="002646"/>
                </a:solidFill>
                <a:latin typeface="Calibri"/>
                <a:ea typeface="Calibri"/>
                <a:cs typeface="Calibri"/>
                <a:sym typeface="Calibri"/>
              </a:rPr>
              <a:t> idea what to do?</a:t>
            </a:r>
            <a:endParaRPr sz="1600" b="0" i="0" u="none" strike="noStrike" cap="none">
              <a:solidFill>
                <a:srgbClr val="0026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4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34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Profile assessments</a:t>
            </a:r>
            <a:endParaRPr/>
          </a:p>
        </p:txBody>
      </p:sp>
      <p:sp>
        <p:nvSpPr>
          <p:cNvPr id="635" name="Google Shape;6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3747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Verbal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Numerical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Abstract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Spatial ability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Mechanical ability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Attitudes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GB" sz="1400"/>
              <a:t>Personality profile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GB" sz="1400"/>
              <a:t>Aspirations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GB" sz="1400"/>
              <a:t>Priorities</a:t>
            </a:r>
            <a:endParaRPr/>
          </a:p>
          <a:p>
            <a:pPr marL="91440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</a:pPr>
            <a:r>
              <a:rPr lang="en-GB" sz="1400"/>
              <a:t>Higher Education Study Interests covering 150 subject areas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 sz="1400"/>
          </a:p>
        </p:txBody>
      </p:sp>
      <p:sp>
        <p:nvSpPr>
          <p:cNvPr id="636" name="Google Shape;636;p34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sz="9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775" y="1400375"/>
            <a:ext cx="4150598" cy="2641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5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Profile report</a:t>
            </a:r>
            <a:endParaRPr/>
          </a:p>
        </p:txBody>
      </p:sp>
      <p:sp>
        <p:nvSpPr>
          <p:cNvPr id="643" name="Google Shape;643;p35"/>
          <p:cNvSpPr txBox="1">
            <a:spLocks noGrp="1"/>
          </p:cNvSpPr>
          <p:nvPr>
            <p:ph type="body" idx="1"/>
          </p:nvPr>
        </p:nvSpPr>
        <p:spPr>
          <a:xfrm>
            <a:off x="5826034" y="488225"/>
            <a:ext cx="2292531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Detailed insight into strengths and preferences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Followed by career, subject and course suggestions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/>
              <a:t>Downloadable report</a:t>
            </a:r>
            <a:endParaRPr/>
          </a:p>
        </p:txBody>
      </p:sp>
      <p:sp>
        <p:nvSpPr>
          <p:cNvPr id="644" name="Google Shape;644;p35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  <p:pic>
        <p:nvPicPr>
          <p:cNvPr id="645" name="Google Shape;645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" y="977595"/>
            <a:ext cx="4804872" cy="3882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6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346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Profile Interview</a:t>
            </a:r>
            <a:endParaRPr/>
          </a:p>
        </p:txBody>
      </p:sp>
      <p:sp>
        <p:nvSpPr>
          <p:cNvPr id="651" name="Google Shape;651;p36"/>
          <p:cNvSpPr txBox="1">
            <a:spLocks noGrp="1"/>
          </p:cNvSpPr>
          <p:nvPr>
            <p:ph type="body" idx="1"/>
          </p:nvPr>
        </p:nvSpPr>
        <p:spPr>
          <a:xfrm>
            <a:off x="457199" y="1200151"/>
            <a:ext cx="395342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Explain what the tests measured and how the information was used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Ask student their perceptions of the results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Guide student about their career and subject options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Address any misunderstandings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Explain how to get the most from the features and tools to aid research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Consider the Profile and the student’s own circumstances to agree a realistic approach to careers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Agree future steps and actions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Record the outcomes on the interview system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 sz="1400"/>
          </a:p>
        </p:txBody>
      </p:sp>
      <p:sp>
        <p:nvSpPr>
          <p:cNvPr id="652" name="Google Shape;652;p36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sz="900" b="0" i="0" u="none" strike="noStrike" cap="none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3" name="Google Shape;653;p36"/>
          <p:cNvPicPr preferRelativeResize="0"/>
          <p:nvPr/>
        </p:nvPicPr>
        <p:blipFill rotWithShape="1">
          <a:blip r:embed="rId3">
            <a:alphaModFix/>
          </a:blip>
          <a:srcRect b="3677"/>
          <a:stretch/>
        </p:blipFill>
        <p:spPr>
          <a:xfrm>
            <a:off x="4733372" y="1388176"/>
            <a:ext cx="4141255" cy="274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ba5ce317c2_0_544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</a:pPr>
            <a:r>
              <a:rPr lang="en-GB"/>
              <a:t>Why Morrisby?</a:t>
            </a:r>
            <a:endParaRPr/>
          </a:p>
        </p:txBody>
      </p:sp>
      <p:sp>
        <p:nvSpPr>
          <p:cNvPr id="660" name="Google Shape;660;gba5ce317c2_0_544"/>
          <p:cNvSpPr/>
          <p:nvPr/>
        </p:nvSpPr>
        <p:spPr>
          <a:xfrm>
            <a:off x="457199" y="1243015"/>
            <a:ext cx="2666663" cy="714373"/>
          </a:xfrm>
          <a:prstGeom prst="roundRect">
            <a:avLst>
              <a:gd name="adj" fmla="val 0"/>
            </a:avLst>
          </a:prstGeom>
          <a:solidFill>
            <a:srgbClr val="F74F79"/>
          </a:solidFill>
          <a:ln>
            <a:noFill/>
          </a:ln>
        </p:spPr>
        <p:txBody>
          <a:bodyPr spcFirstLastPara="1" wrap="square" lIns="162000" tIns="140400" rIns="162000" bIns="140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Student Self-Discovery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gba5ce317c2_0_544"/>
          <p:cNvSpPr/>
          <p:nvPr/>
        </p:nvSpPr>
        <p:spPr>
          <a:xfrm>
            <a:off x="3391246" y="1243015"/>
            <a:ext cx="2666663" cy="714373"/>
          </a:xfrm>
          <a:prstGeom prst="roundRect">
            <a:avLst>
              <a:gd name="adj" fmla="val 0"/>
            </a:avLst>
          </a:prstGeom>
          <a:solidFill>
            <a:srgbClr val="FF7840"/>
          </a:solidFill>
          <a:ln>
            <a:noFill/>
          </a:ln>
        </p:spPr>
        <p:txBody>
          <a:bodyPr spcFirstLastPara="1" wrap="square" lIns="162000" tIns="140400" rIns="162000" bIns="140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World of Work and making the right choices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gba5ce317c2_0_544"/>
          <p:cNvSpPr/>
          <p:nvPr/>
        </p:nvSpPr>
        <p:spPr>
          <a:xfrm>
            <a:off x="6229848" y="1243015"/>
            <a:ext cx="2666663" cy="714373"/>
          </a:xfrm>
          <a:prstGeom prst="roundRect">
            <a:avLst>
              <a:gd name="adj" fmla="val 0"/>
            </a:avLst>
          </a:prstGeom>
          <a:solidFill>
            <a:srgbClr val="FFAE3B"/>
          </a:solidFill>
          <a:ln>
            <a:noFill/>
          </a:ln>
        </p:spPr>
        <p:txBody>
          <a:bodyPr spcFirstLastPara="1" wrap="square" lIns="162000" tIns="140400" rIns="162000" bIns="1404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Streamline and improve careers admin</a:t>
            </a:r>
            <a:endParaRPr sz="1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gba5ce317c2_0_544"/>
          <p:cNvSpPr/>
          <p:nvPr/>
        </p:nvSpPr>
        <p:spPr>
          <a:xfrm>
            <a:off x="457199" y="2086508"/>
            <a:ext cx="2666663" cy="271544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25400" cap="flat" cmpd="sng">
            <a:solidFill>
              <a:srgbClr val="F74F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140400" rIns="162000" bIns="140400" anchor="t" anchorCtr="0">
            <a:noAutofit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What makes me special?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Where are my strengths?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How do others see me?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What career paths should I consider?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What educational and training routes are best for me?</a:t>
            </a:r>
            <a:endParaRPr sz="1400" b="0" i="0" u="none" strike="noStrike" cap="none">
              <a:solidFill>
                <a:srgbClr val="003B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ba5ce317c2_0_544"/>
          <p:cNvSpPr/>
          <p:nvPr/>
        </p:nvSpPr>
        <p:spPr>
          <a:xfrm>
            <a:off x="3391246" y="2086508"/>
            <a:ext cx="2666663" cy="271544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25400" cap="flat" cmpd="sng">
            <a:solidFill>
              <a:srgbClr val="FF7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140400" rIns="162000" bIns="140400" anchor="t" anchorCtr="0">
            <a:noAutofit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Develop and record life skills.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Understand the nature and variety of career opportunities.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Appreciate the breadth of options open to them in life.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Prepare positively for key decisions. </a:t>
            </a:r>
            <a:endParaRPr/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rabicPeriod"/>
            </a:pPr>
            <a:r>
              <a:rPr lang="en-GB" sz="12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Research opportunities for themselves</a:t>
            </a:r>
            <a:endParaRPr sz="1200" b="0" i="0" u="none" strike="noStrike" cap="none">
              <a:solidFill>
                <a:srgbClr val="003B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ba5ce317c2_0_544"/>
          <p:cNvSpPr/>
          <p:nvPr/>
        </p:nvSpPr>
        <p:spPr>
          <a:xfrm>
            <a:off x="6229848" y="2086508"/>
            <a:ext cx="2666663" cy="2715446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25400" cap="flat" cmpd="sng">
            <a:solidFill>
              <a:srgbClr val="FFAE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000" tIns="140400" rIns="162000" bIns="140400" anchor="t" anchorCtr="0">
            <a:no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Develop, publish and execute the school-wide career plan.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Mentor and support the entire student population.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Record activities against Gatsby, Skills &amp; Compass+.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Manage UCAS and other transition processes 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Prepare students for an independent, self-reliant future. </a:t>
            </a:r>
            <a:endParaRPr sz="1100" b="0" i="0" u="none" strike="noStrike" cap="none">
              <a:solidFill>
                <a:srgbClr val="003B6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7"/>
          <p:cNvSpPr txBox="1">
            <a:spLocks noGrp="1"/>
          </p:cNvSpPr>
          <p:nvPr>
            <p:ph type="title"/>
          </p:nvPr>
        </p:nvSpPr>
        <p:spPr>
          <a:xfrm>
            <a:off x="537260" y="1042734"/>
            <a:ext cx="37942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Work Experience</a:t>
            </a:r>
            <a:endParaRPr/>
          </a:p>
        </p:txBody>
      </p:sp>
      <p:sp>
        <p:nvSpPr>
          <p:cNvPr id="671" name="Google Shape;671;p37"/>
          <p:cNvSpPr txBox="1">
            <a:spLocks noGrp="1"/>
          </p:cNvSpPr>
          <p:nvPr>
            <p:ph type="body" idx="1"/>
          </p:nvPr>
        </p:nvSpPr>
        <p:spPr>
          <a:xfrm>
            <a:off x="311728" y="2048583"/>
            <a:ext cx="4386432" cy="4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rPr lang="en-GB"/>
              <a:t>Full Placement management</a:t>
            </a:r>
            <a:endParaRPr/>
          </a:p>
        </p:txBody>
      </p:sp>
      <p:sp>
        <p:nvSpPr>
          <p:cNvPr id="672" name="Google Shape;672;p37"/>
          <p:cNvSpPr txBox="1">
            <a:spLocks noGrp="1"/>
          </p:cNvSpPr>
          <p:nvPr>
            <p:ph type="sldNum" idx="4294967295"/>
          </p:nvPr>
        </p:nvSpPr>
        <p:spPr>
          <a:xfrm>
            <a:off x="0" y="4722813"/>
            <a:ext cx="4572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  <p:sp>
        <p:nvSpPr>
          <p:cNvPr id="673" name="Google Shape;673;p37"/>
          <p:cNvSpPr txBox="1"/>
          <p:nvPr/>
        </p:nvSpPr>
        <p:spPr>
          <a:xfrm>
            <a:off x="524671" y="2444296"/>
            <a:ext cx="4173489" cy="110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None/>
            </a:pPr>
            <a:endParaRPr sz="1200" b="0" i="0" u="none" strike="noStrike" cap="none">
              <a:solidFill>
                <a:srgbClr val="003B6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8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Student experience</a:t>
            </a:r>
            <a:endParaRPr/>
          </a:p>
        </p:txBody>
      </p:sp>
      <p:sp>
        <p:nvSpPr>
          <p:cNvPr id="679" name="Google Shape;679;p38"/>
          <p:cNvSpPr txBox="1">
            <a:spLocks noGrp="1"/>
          </p:cNvSpPr>
          <p:nvPr>
            <p:ph type="body" idx="1"/>
          </p:nvPr>
        </p:nvSpPr>
        <p:spPr>
          <a:xfrm>
            <a:off x="6740435" y="1056898"/>
            <a:ext cx="2403565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Self-Placement logging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Browse Placement Opportunities and then “Apply”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Placement verification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Placement attendance and feedback on the employer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 sz="1400"/>
          </a:p>
        </p:txBody>
      </p:sp>
      <p:pic>
        <p:nvPicPr>
          <p:cNvPr id="680" name="Google Shape;68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286" y="1117170"/>
            <a:ext cx="6406305" cy="302815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9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Teacher experience</a:t>
            </a:r>
            <a:endParaRPr/>
          </a:p>
        </p:txBody>
      </p:sp>
      <p:sp>
        <p:nvSpPr>
          <p:cNvPr id="686" name="Google Shape;686;p39"/>
          <p:cNvSpPr txBox="1">
            <a:spLocks noGrp="1"/>
          </p:cNvSpPr>
          <p:nvPr>
            <p:ph type="body" idx="1"/>
          </p:nvPr>
        </p:nvSpPr>
        <p:spPr>
          <a:xfrm>
            <a:off x="6884006" y="824141"/>
            <a:ext cx="2259994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Add placements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Verify self-placements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Conduct comprehensive “Risk Management” to HSE standards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Monitor placement activity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Gather employer and student feedback.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Automation of tasks and alerts to avoid any oops moments</a:t>
            </a:r>
            <a:endParaRPr/>
          </a:p>
        </p:txBody>
      </p:sp>
      <p:sp>
        <p:nvSpPr>
          <p:cNvPr id="687" name="Google Shape;687;p39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  <p:pic>
        <p:nvPicPr>
          <p:cNvPr id="688" name="Google Shape;68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754" y="939357"/>
            <a:ext cx="6619037" cy="35120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ba5ce317c2_0_550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About me</a:t>
            </a:r>
            <a:endParaRPr/>
          </a:p>
        </p:txBody>
      </p:sp>
      <p:sp>
        <p:nvSpPr>
          <p:cNvPr id="369" name="Google Shape;369;gba5ce317c2_0_550"/>
          <p:cNvSpPr txBox="1">
            <a:spLocks noGrp="1"/>
          </p:cNvSpPr>
          <p:nvPr>
            <p:ph type="body" idx="1"/>
          </p:nvPr>
        </p:nvSpPr>
        <p:spPr>
          <a:xfrm>
            <a:off x="457199" y="1156647"/>
            <a:ext cx="3884602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746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-GB" sz="1400">
                <a:solidFill>
                  <a:schemeClr val="accent6"/>
                </a:solidFill>
              </a:rPr>
              <a:t>Provides detailed insight for the student</a:t>
            </a:r>
            <a:endParaRPr sz="1400">
              <a:solidFill>
                <a:schemeClr val="accent6"/>
              </a:solidFill>
            </a:endParaRPr>
          </a:p>
          <a:p>
            <a:pPr marL="180975" lvl="0" indent="-1746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-GB" sz="1400">
                <a:solidFill>
                  <a:schemeClr val="accent6"/>
                </a:solidFill>
              </a:rPr>
              <a:t>Plan, with Favourites, Choices and Achievements</a:t>
            </a:r>
            <a:endParaRPr sz="1400">
              <a:solidFill>
                <a:schemeClr val="accent6"/>
              </a:solidFill>
            </a:endParaRPr>
          </a:p>
          <a:p>
            <a:pPr marL="180975" lvl="0" indent="-1746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-GB" sz="1400">
                <a:solidFill>
                  <a:schemeClr val="accent6"/>
                </a:solidFill>
              </a:rPr>
              <a:t>Suggestions (Careers, Subjects, Courses)</a:t>
            </a:r>
            <a:endParaRPr sz="1400">
              <a:solidFill>
                <a:schemeClr val="accent6"/>
              </a:solidFill>
            </a:endParaRPr>
          </a:p>
          <a:p>
            <a:pPr marL="180975" lvl="0" indent="-1746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</a:pPr>
            <a:r>
              <a:rPr lang="en-GB" sz="1400">
                <a:solidFill>
                  <a:schemeClr val="accent6"/>
                </a:solidFill>
              </a:rPr>
              <a:t>Choices, next steps</a:t>
            </a:r>
            <a:endParaRPr sz="1400">
              <a:solidFill>
                <a:schemeClr val="accent6"/>
              </a:solidFill>
            </a:endParaRPr>
          </a:p>
          <a:p>
            <a:pPr marL="180975" lvl="0" indent="-6032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None/>
            </a:pPr>
            <a:endParaRPr sz="1400"/>
          </a:p>
        </p:txBody>
      </p:sp>
      <p:pic>
        <p:nvPicPr>
          <p:cNvPr id="370" name="Google Shape;370;gba5ce317c2_0_5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1801" y="99749"/>
            <a:ext cx="3475592" cy="4944002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0"/>
          <p:cNvSpPr txBox="1">
            <a:spLocks noGrp="1"/>
          </p:cNvSpPr>
          <p:nvPr>
            <p:ph type="title"/>
          </p:nvPr>
        </p:nvSpPr>
        <p:spPr>
          <a:xfrm>
            <a:off x="457200" y="199498"/>
            <a:ext cx="6583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Employer experience</a:t>
            </a:r>
            <a:endParaRPr/>
          </a:p>
        </p:txBody>
      </p:sp>
      <p:sp>
        <p:nvSpPr>
          <p:cNvPr id="694" name="Google Shape;694;p40"/>
          <p:cNvSpPr txBox="1">
            <a:spLocks noGrp="1"/>
          </p:cNvSpPr>
          <p:nvPr>
            <p:ph type="body" idx="1"/>
          </p:nvPr>
        </p:nvSpPr>
        <p:spPr>
          <a:xfrm>
            <a:off x="6936377" y="1025643"/>
            <a:ext cx="2312126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Add Business profile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Add placement opportunities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Easily add Health and Safety information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View student applicants so you can prepare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Monitor placement activity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7840"/>
              </a:buClr>
              <a:buSzPts val="1800"/>
              <a:buChar char="•"/>
            </a:pPr>
            <a:r>
              <a:rPr lang="en-GB" sz="1400"/>
              <a:t>Add feedback on students</a:t>
            </a:r>
            <a:endParaRPr/>
          </a:p>
        </p:txBody>
      </p:sp>
      <p:sp>
        <p:nvSpPr>
          <p:cNvPr id="695" name="Google Shape;695;p40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50</a:t>
            </a:fld>
            <a:endParaRPr/>
          </a:p>
        </p:txBody>
      </p:sp>
      <p:pic>
        <p:nvPicPr>
          <p:cNvPr id="696" name="Google Shape;69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25643"/>
            <a:ext cx="6827636" cy="311873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1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Pricing  </a:t>
            </a:r>
            <a:endParaRPr/>
          </a:p>
        </p:txBody>
      </p:sp>
      <p:sp>
        <p:nvSpPr>
          <p:cNvPr id="702" name="Google Shape;702;p41"/>
          <p:cNvSpPr txBox="1"/>
          <p:nvPr/>
        </p:nvSpPr>
        <p:spPr>
          <a:xfrm>
            <a:off x="6433456" y="1122825"/>
            <a:ext cx="276932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i="0" u="none" strike="noStrike" cap="none" dirty="0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Any school signing up for a free trial and subscribes before end October 23 – 50% discount will apply</a:t>
            </a:r>
            <a:endParaRPr dirty="0"/>
          </a:p>
        </p:txBody>
      </p:sp>
      <p:pic>
        <p:nvPicPr>
          <p:cNvPr id="703" name="Google Shape;70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9" y="1056898"/>
            <a:ext cx="5750735" cy="3673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42"/>
          <p:cNvSpPr txBox="1">
            <a:spLocks noGrp="1"/>
          </p:cNvSpPr>
          <p:nvPr>
            <p:ph type="title"/>
          </p:nvPr>
        </p:nvSpPr>
        <p:spPr>
          <a:xfrm>
            <a:off x="205739" y="2984952"/>
            <a:ext cx="4038601" cy="1940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dirty="0">
                <a:hlinkClick r:id="rId3"/>
              </a:rPr>
              <a:t>www.Morrisby.com</a:t>
            </a:r>
            <a:br>
              <a:rPr lang="en-GB" dirty="0"/>
            </a:br>
            <a:r>
              <a:rPr lang="en-GB" dirty="0"/>
              <a:t>sue.smith@morrisby.com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8190855" cy="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/>
              <a:t>Student Journey – </a:t>
            </a:r>
            <a:r>
              <a:rPr lang="en-GB" sz="1800" i="1"/>
              <a:t>a joined up flow not a collection of tools</a:t>
            </a:r>
            <a:endParaRPr i="1"/>
          </a:p>
        </p:txBody>
      </p:sp>
      <p:sp>
        <p:nvSpPr>
          <p:cNvPr id="376" name="Google Shape;376;p5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933" y="898050"/>
            <a:ext cx="2054040" cy="18446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78" name="Google Shape;378;p5"/>
          <p:cNvSpPr txBox="1"/>
          <p:nvPr/>
        </p:nvSpPr>
        <p:spPr>
          <a:xfrm>
            <a:off x="485933" y="2930394"/>
            <a:ext cx="20078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Self discovery through Psychometric assessments</a:t>
            </a:r>
            <a:endParaRPr/>
          </a:p>
        </p:txBody>
      </p:sp>
      <p:sp>
        <p:nvSpPr>
          <p:cNvPr id="379" name="Google Shape;379;p5"/>
          <p:cNvSpPr txBox="1"/>
          <p:nvPr/>
        </p:nvSpPr>
        <p:spPr>
          <a:xfrm>
            <a:off x="3029841" y="2930394"/>
            <a:ext cx="20078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Careers, Subjects, Courses and Apprenticeships</a:t>
            </a:r>
            <a:endParaRPr/>
          </a:p>
        </p:txBody>
      </p:sp>
      <p:sp>
        <p:nvSpPr>
          <p:cNvPr id="380" name="Google Shape;380;p5"/>
          <p:cNvSpPr txBox="1"/>
          <p:nvPr/>
        </p:nvSpPr>
        <p:spPr>
          <a:xfrm>
            <a:off x="5739379" y="2930394"/>
            <a:ext cx="218329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Action planning, Employability skills and Profile Interview</a:t>
            </a:r>
            <a:endParaRPr/>
          </a:p>
        </p:txBody>
      </p:sp>
      <p:sp>
        <p:nvSpPr>
          <p:cNvPr id="381" name="Google Shape;381;p5"/>
          <p:cNvSpPr txBox="1"/>
          <p:nvPr/>
        </p:nvSpPr>
        <p:spPr>
          <a:xfrm>
            <a:off x="4528495" y="4107707"/>
            <a:ext cx="200788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rgbClr val="003B61"/>
                </a:solidFill>
                <a:latin typeface="Arial"/>
                <a:ea typeface="Arial"/>
                <a:cs typeface="Arial"/>
                <a:sym typeface="Arial"/>
              </a:rPr>
              <a:t>Plus hundreds of resources and sources of information</a:t>
            </a:r>
            <a:endParaRPr/>
          </a:p>
        </p:txBody>
      </p:sp>
      <p:pic>
        <p:nvPicPr>
          <p:cNvPr id="382" name="Google Shape;382;p5" descr="Arrow Righ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0709" y="1488239"/>
            <a:ext cx="459145" cy="62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" descr="Arrow Righ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9094" y="1487642"/>
            <a:ext cx="459145" cy="624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9854" y="896616"/>
            <a:ext cx="2265025" cy="18561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5" name="Google Shape;385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4962" y="900663"/>
            <a:ext cx="2244055" cy="18561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86" name="Google Shape;386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933" y="3671410"/>
            <a:ext cx="3827417" cy="1272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ba5ce317c2_0_91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dirty="0"/>
              <a:t>Aspirations</a:t>
            </a:r>
            <a:endParaRPr dirty="0"/>
          </a:p>
        </p:txBody>
      </p:sp>
      <p:pic>
        <p:nvPicPr>
          <p:cNvPr id="1167" name="Google Shape;1167;gba5ce317c2_0_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425" y="1315650"/>
            <a:ext cx="5442699" cy="2763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579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ba5ce317c2_0_456"/>
          <p:cNvSpPr txBox="1">
            <a:spLocks noGrp="1"/>
          </p:cNvSpPr>
          <p:nvPr>
            <p:ph type="title"/>
          </p:nvPr>
        </p:nvSpPr>
        <p:spPr>
          <a:xfrm>
            <a:off x="457199" y="199498"/>
            <a:ext cx="688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GB" dirty="0"/>
              <a:t>Aspirations - Outputs</a:t>
            </a:r>
            <a:endParaRPr dirty="0"/>
          </a:p>
        </p:txBody>
      </p:sp>
      <p:sp>
        <p:nvSpPr>
          <p:cNvPr id="1159" name="Google Shape;1159;gba5ce317c2_0_456"/>
          <p:cNvSpPr txBox="1">
            <a:spLocks noGrp="1"/>
          </p:cNvSpPr>
          <p:nvPr>
            <p:ph type="body" idx="1"/>
          </p:nvPr>
        </p:nvSpPr>
        <p:spPr>
          <a:xfrm>
            <a:off x="274475" y="1056900"/>
            <a:ext cx="4600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9999" marR="0" lvl="0" indent="-26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Interests</a:t>
            </a:r>
            <a:endParaRPr sz="1400" dirty="0">
              <a:solidFill>
                <a:schemeClr val="accent6"/>
              </a:solidFill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09AA0"/>
              </a:buClr>
              <a:buSzPts val="15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1400" b="0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 Caring, Advising, Persuading</a:t>
            </a:r>
            <a:endParaRPr sz="1400" dirty="0">
              <a:solidFill>
                <a:schemeClr val="accent6"/>
              </a:solidFill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09AA0"/>
              </a:buClr>
              <a:buSzPts val="15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r>
              <a:rPr lang="en-GB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GB" sz="1400" b="0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- Verbal, Digital, Numerical</a:t>
            </a:r>
            <a:endParaRPr sz="1400" dirty="0">
              <a:solidFill>
                <a:schemeClr val="accent6"/>
              </a:solidFill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209AA0"/>
              </a:buClr>
              <a:buSzPts val="1500"/>
              <a:buFont typeface="Arial"/>
              <a:buNone/>
            </a:pPr>
            <a:r>
              <a:rPr lang="en-GB" sz="14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THINGS</a:t>
            </a:r>
            <a:r>
              <a:rPr lang="en-GB" sz="1400" b="0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- Science, Technology, Practical, Aesthetic</a:t>
            </a:r>
            <a:endParaRPr sz="1400" dirty="0">
              <a:solidFill>
                <a:schemeClr val="accent6"/>
              </a:solidFill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Specialist Interests (Talent areas)</a:t>
            </a:r>
            <a:endParaRPr sz="1400" dirty="0">
              <a:solidFill>
                <a:schemeClr val="accent6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Font typeface="Arial"/>
              <a:buChar char="–"/>
            </a:pPr>
            <a:r>
              <a:rPr lang="en-GB" sz="1400" b="0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Sport, Music, Art, Languages, Performance</a:t>
            </a:r>
            <a:endParaRPr sz="1400" dirty="0">
              <a:solidFill>
                <a:schemeClr val="accent6"/>
              </a:solidFill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Career Families: “World of Work”</a:t>
            </a:r>
            <a:endParaRPr sz="1400" b="1" dirty="0">
              <a:solidFill>
                <a:schemeClr val="accent6"/>
              </a:solidFill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 b="1" dirty="0">
                <a:solidFill>
                  <a:schemeClr val="accent6"/>
                </a:solidFill>
              </a:rPr>
              <a:t>Work Style</a:t>
            </a:r>
            <a:endParaRPr sz="1400" dirty="0">
              <a:solidFill>
                <a:schemeClr val="accent6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Font typeface="Arial"/>
              <a:buChar char="–"/>
            </a:pPr>
            <a:r>
              <a:rPr lang="en-GB" sz="1400" b="1" dirty="0">
                <a:solidFill>
                  <a:schemeClr val="accent6"/>
                </a:solidFill>
              </a:rPr>
              <a:t>Organisational Role</a:t>
            </a:r>
            <a:endParaRPr sz="1400" dirty="0">
              <a:solidFill>
                <a:schemeClr val="accent6"/>
              </a:solidFill>
            </a:endParaRPr>
          </a:p>
          <a:p>
            <a:pPr marL="914400" marR="0" lvl="1" indent="-3175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00"/>
              <a:buFont typeface="Arial"/>
              <a:buChar char="–"/>
            </a:pPr>
            <a:r>
              <a:rPr lang="en-GB" sz="1400" b="1" dirty="0">
                <a:solidFill>
                  <a:schemeClr val="accent6"/>
                </a:solidFill>
              </a:rPr>
              <a:t>Style</a:t>
            </a:r>
            <a:r>
              <a:rPr lang="en-GB" sz="1400" dirty="0">
                <a:solidFill>
                  <a:schemeClr val="accent6"/>
                </a:solidFill>
              </a:rPr>
              <a:t>: Independence, Ambitious, Industrious, Leadership, Initiative</a:t>
            </a:r>
            <a:endParaRPr sz="1400" dirty="0">
              <a:solidFill>
                <a:schemeClr val="accent6"/>
              </a:solidFill>
            </a:endParaRPr>
          </a:p>
          <a:p>
            <a:pPr marL="269999" marR="0" lvl="0" indent="-269999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lang="en-GB" sz="1400" b="1" dirty="0">
                <a:solidFill>
                  <a:schemeClr val="accent6"/>
                </a:solidFill>
              </a:rPr>
              <a:t>Workplace (environment)</a:t>
            </a:r>
            <a:endParaRPr sz="1400" dirty="0">
              <a:solidFill>
                <a:schemeClr val="accent6"/>
              </a:solidFill>
            </a:endParaRPr>
          </a:p>
          <a:p>
            <a:pPr marL="914400" lvl="1" indent="-31750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–"/>
            </a:pPr>
            <a:r>
              <a:rPr lang="en-GB" sz="1400" dirty="0">
                <a:solidFill>
                  <a:schemeClr val="accent6"/>
                </a:solidFill>
              </a:rPr>
              <a:t>Active, Outdoors, Indoors, Public</a:t>
            </a:r>
            <a:endParaRPr sz="1400" b="1" dirty="0">
              <a:solidFill>
                <a:schemeClr val="accent6"/>
              </a:solidFill>
            </a:endParaRPr>
          </a:p>
        </p:txBody>
      </p:sp>
      <p:pic>
        <p:nvPicPr>
          <p:cNvPr id="1160" name="Google Shape;1160;gba5ce317c2_0_4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7326" y="1486907"/>
            <a:ext cx="4184125" cy="21696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1104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ba5ce317c2_0_462"/>
          <p:cNvSpPr txBox="1">
            <a:spLocks noGrp="1"/>
          </p:cNvSpPr>
          <p:nvPr>
            <p:ph type="sldNum" idx="12"/>
          </p:nvPr>
        </p:nvSpPr>
        <p:spPr>
          <a:xfrm>
            <a:off x="457200" y="4723370"/>
            <a:ext cx="45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900" b="0" i="0" u="none" strike="noStrike" cap="none" dirty="0">
              <a:solidFill>
                <a:srgbClr val="BFBFB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3" name="Google Shape;1173;gba5ce317c2_0_4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9072" y="0"/>
            <a:ext cx="486991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6876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FC5E5B"/>
      </a:dk2>
      <a:lt2>
        <a:srgbClr val="E6E6E6"/>
      </a:lt2>
      <a:accent1>
        <a:srgbClr val="FF7900"/>
      </a:accent1>
      <a:accent2>
        <a:srgbClr val="5D5F67"/>
      </a:accent2>
      <a:accent3>
        <a:srgbClr val="C1007F"/>
      </a:accent3>
      <a:accent4>
        <a:srgbClr val="A0E000"/>
      </a:accent4>
      <a:accent5>
        <a:srgbClr val="2AC9FF"/>
      </a:accent5>
      <a:accent6>
        <a:srgbClr val="002646"/>
      </a:accent6>
      <a:hlink>
        <a:srgbClr val="1979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FC5E5B"/>
      </a:dk2>
      <a:lt2>
        <a:srgbClr val="E6E6E6"/>
      </a:lt2>
      <a:accent1>
        <a:srgbClr val="FF7900"/>
      </a:accent1>
      <a:accent2>
        <a:srgbClr val="5D5F67"/>
      </a:accent2>
      <a:accent3>
        <a:srgbClr val="C1007F"/>
      </a:accent3>
      <a:accent4>
        <a:srgbClr val="A0E000"/>
      </a:accent4>
      <a:accent5>
        <a:srgbClr val="2AC9FF"/>
      </a:accent5>
      <a:accent6>
        <a:srgbClr val="002646"/>
      </a:accent6>
      <a:hlink>
        <a:srgbClr val="1979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FC5E5B"/>
      </a:dk2>
      <a:lt2>
        <a:srgbClr val="E6E6E6"/>
      </a:lt2>
      <a:accent1>
        <a:srgbClr val="FF7900"/>
      </a:accent1>
      <a:accent2>
        <a:srgbClr val="5D5F67"/>
      </a:accent2>
      <a:accent3>
        <a:srgbClr val="C1007F"/>
      </a:accent3>
      <a:accent4>
        <a:srgbClr val="A0E000"/>
      </a:accent4>
      <a:accent5>
        <a:srgbClr val="2AC9FF"/>
      </a:accent5>
      <a:accent6>
        <a:srgbClr val="002646"/>
      </a:accent6>
      <a:hlink>
        <a:srgbClr val="1979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1712</Words>
  <Application>Microsoft Office PowerPoint</Application>
  <PresentationFormat>On-screen Show (16:9)</PresentationFormat>
  <Paragraphs>321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Calibri</vt:lpstr>
      <vt:lpstr>Arial</vt:lpstr>
      <vt:lpstr>Nunito Medium</vt:lpstr>
      <vt:lpstr>Times New Roman</vt:lpstr>
      <vt:lpstr>Noto Sans Symbols</vt:lpstr>
      <vt:lpstr>Office Theme</vt:lpstr>
      <vt:lpstr>Office Theme</vt:lpstr>
      <vt:lpstr>1_Office Theme</vt:lpstr>
      <vt:lpstr>Introduction to Morrisby Careers Platforms</vt:lpstr>
      <vt:lpstr>What is Morrisby?</vt:lpstr>
      <vt:lpstr>Morrisby components</vt:lpstr>
      <vt:lpstr>Morrisby Careers</vt:lpstr>
      <vt:lpstr>About me</vt:lpstr>
      <vt:lpstr>Student Journey – a joined up flow not a collection of tools</vt:lpstr>
      <vt:lpstr>Aspirations</vt:lpstr>
      <vt:lpstr>Aspirations - Outputs</vt:lpstr>
      <vt:lpstr>PowerPoint Presentation</vt:lpstr>
      <vt:lpstr>Work Style: Organisational role</vt:lpstr>
      <vt:lpstr>Priorities</vt:lpstr>
      <vt:lpstr>Priorities</vt:lpstr>
      <vt:lpstr>Study Interests</vt:lpstr>
      <vt:lpstr>Study Interests</vt:lpstr>
      <vt:lpstr>My Choices - Career suggestions</vt:lpstr>
      <vt:lpstr>Regional LMI</vt:lpstr>
      <vt:lpstr>My Choices – Subjects and Universities</vt:lpstr>
      <vt:lpstr>My Choices - Apprenticeships &amp;  vocational </vt:lpstr>
      <vt:lpstr>Progress - Action planning and next steps</vt:lpstr>
      <vt:lpstr>Parental access</vt:lpstr>
      <vt:lpstr>Built in career lessons</vt:lpstr>
      <vt:lpstr>Activity recording and tracking</vt:lpstr>
      <vt:lpstr>Careers Plan generation</vt:lpstr>
      <vt:lpstr>Feedback and student voice</vt:lpstr>
      <vt:lpstr>Data and Dashboards</vt:lpstr>
      <vt:lpstr>Data and Compass+</vt:lpstr>
      <vt:lpstr>The output </vt:lpstr>
      <vt:lpstr>Student Destinations activity recording</vt:lpstr>
      <vt:lpstr>Destinations data management</vt:lpstr>
      <vt:lpstr>Morrisby Higher </vt:lpstr>
      <vt:lpstr>Enhanced student experience</vt:lpstr>
      <vt:lpstr>Study Interests questionnaire</vt:lpstr>
      <vt:lpstr>Enhanced course search</vt:lpstr>
      <vt:lpstr>Course detail</vt:lpstr>
      <vt:lpstr>Research – build and share a shortlist</vt:lpstr>
      <vt:lpstr>Oxbridge Tools</vt:lpstr>
      <vt:lpstr>Personal statement wizard</vt:lpstr>
      <vt:lpstr>Predicted grades</vt:lpstr>
      <vt:lpstr>Academic references</vt:lpstr>
      <vt:lpstr>Data and dashboards</vt:lpstr>
      <vt:lpstr>Morrisby Profile </vt:lpstr>
      <vt:lpstr>PowerPoint Presentation</vt:lpstr>
      <vt:lpstr>Profile assessments</vt:lpstr>
      <vt:lpstr>Profile report</vt:lpstr>
      <vt:lpstr>Profile Interview</vt:lpstr>
      <vt:lpstr>Why Morrisby?</vt:lpstr>
      <vt:lpstr>Work Experience</vt:lpstr>
      <vt:lpstr>Student experience</vt:lpstr>
      <vt:lpstr>Teacher experience</vt:lpstr>
      <vt:lpstr>Employer experience</vt:lpstr>
      <vt:lpstr>Pricing  </vt:lpstr>
      <vt:lpstr>www.Morrisby.com sue.smith@morrisby.com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Morrisby Careers Platforms</dc:title>
  <dc:creator>Ian Sharp</dc:creator>
  <cp:lastModifiedBy>Sue Smith</cp:lastModifiedBy>
  <cp:revision>1</cp:revision>
  <dcterms:modified xsi:type="dcterms:W3CDTF">2023-09-19T12:11:24Z</dcterms:modified>
</cp:coreProperties>
</file>